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Catamaran"/>
      <p:regular r:id="rId84"/>
      <p:bold r:id="rId85"/>
    </p:embeddedFont>
    <p:embeddedFont>
      <p:font typeface="Roboto"/>
      <p:regular r:id="rId86"/>
      <p:bold r:id="rId87"/>
      <p:italic r:id="rId88"/>
      <p:boldItalic r:id="rId89"/>
    </p:embeddedFont>
    <p:embeddedFont>
      <p:font typeface="Montserrat"/>
      <p:regular r:id="rId90"/>
      <p:bold r:id="rId91"/>
      <p:italic r:id="rId92"/>
      <p:boldItalic r:id="rId93"/>
    </p:embeddedFont>
    <p:embeddedFont>
      <p:font typeface="Open Sa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A3A719-7480-4846-9289-9D57B9DB15D1}">
  <a:tblStyle styleId="{31A3A719-7480-4846-9289-9D57B9DB15D1}"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58B096B-049F-437E-9A7E-37B8D82AF50C}"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E1C4995-5E6C-4215-A98D-A0379B245F93}"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8858FDB-AF78-4047-9C9A-875B4E229A26}"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bold.fntdata"/><Relationship Id="rId94" Type="http://schemas.openxmlformats.org/officeDocument/2006/relationships/font" Target="fonts/OpenSans-regular.fntdata"/><Relationship Id="rId97" Type="http://schemas.openxmlformats.org/officeDocument/2006/relationships/font" Target="fonts/OpenSans-boldItalic.fntdata"/><Relationship Id="rId96"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bold.fntdata"/><Relationship Id="rId90" Type="http://schemas.openxmlformats.org/officeDocument/2006/relationships/font" Target="fonts/Montserrat-regular.fntdata"/><Relationship Id="rId93" Type="http://schemas.openxmlformats.org/officeDocument/2006/relationships/font" Target="fonts/Montserrat-boldItalic.fntdata"/><Relationship Id="rId92" Type="http://schemas.openxmlformats.org/officeDocument/2006/relationships/font" Target="fonts/Montserra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Catamaran-regular.fntdata"/><Relationship Id="rId83" Type="http://schemas.openxmlformats.org/officeDocument/2006/relationships/slide" Target="slides/slide77.xml"/><Relationship Id="rId86" Type="http://schemas.openxmlformats.org/officeDocument/2006/relationships/font" Target="fonts/Roboto-regular.fntdata"/><Relationship Id="rId85" Type="http://schemas.openxmlformats.org/officeDocument/2006/relationships/font" Target="fonts/Catamaran-bold.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a5dce780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a5dce780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34d0c1d5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34d0c1d5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e65615b5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fe65615b5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737a8be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737a8be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fc8bb97c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fc8bb97c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17c7cb8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17c7cb8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A HOQ organizes design decisions by translating qualitative customer needs into quantitative requirements, identifying relationships and conflicts between metrics, and determining design priorities. The HOQ for the robotic arm is shown in </a:t>
            </a:r>
            <a:r>
              <a:rPr b="1" lang="en">
                <a:solidFill>
                  <a:schemeClr val="dk1"/>
                </a:solidFill>
                <a:latin typeface="Times New Roman"/>
                <a:ea typeface="Times New Roman"/>
                <a:cs typeface="Times New Roman"/>
                <a:sym typeface="Times New Roman"/>
              </a:rPr>
              <a:t>Figure 2</a:t>
            </a:r>
            <a:r>
              <a:rPr lang="en">
                <a:solidFill>
                  <a:schemeClr val="dk1"/>
                </a:solidFill>
                <a:latin typeface="Times New Roman"/>
                <a:ea typeface="Times New Roman"/>
                <a:cs typeface="Times New Roman"/>
                <a:sym typeface="Times New Roman"/>
              </a:rPr>
              <a:t>. The team discovered from the HOQ that designing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17c7cb8d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17c7cb8d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which serves as an essential tool for cross-referencing requirements with specific customer needs, The design team encountered challenges in directly using the importance scores from the Customer Needs Table due to the complexity of the HOQ, which indicated that each customer need corresponds to multiple functional requirements and vice versa. Consequently, a new weighting system was developed by dividing each requirement’s Technical Importance Rating from the HOQ by the maximum Technical Importance Rating, multiplying by five, and rounding to ensure consistency with the Customer Needs Table. The resulting weights are generally aligned with the priorities outlined in the Customer Needs Table.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fc8bb97c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0fc8bb97c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892c2337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892c2337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1a0b2a3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01a0b2a3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Each customer need was then linked to a corresponding functional flow</a:t>
            </a:r>
            <a:endParaRPr sz="14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All subfunction chains were then merged into a single diagram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1a0b2a3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01a0b2a3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0f68adb95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0f68adb95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Our project is focused on developing a robotic arm solution to manage the radioactive waste stored at the Hanford Site in Washington State. This site has accumulated over 56 million gallons of waste stored in tanks that have far exceeded their intended lifespans. With the tanks now deteriorating, this poses serious environmental risks to local communities and ecosystems.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Problem Statement:</a:t>
            </a:r>
            <a:br>
              <a:rPr b="1" lang="en">
                <a:solidFill>
                  <a:schemeClr val="dk1"/>
                </a:solidFill>
              </a:rPr>
            </a:br>
            <a:r>
              <a:rPr lang="en">
                <a:solidFill>
                  <a:schemeClr val="dk1"/>
                </a:solidFill>
              </a:rPr>
              <a:t>"Our challenge at the Hanford Site revolves around removing radioactive waste in extremely confined spaces and under high-radiation conditions. The tanks holding this waste were designed to last only 25 years, yet many have far exceeded that lifespan, making the risk of leakage a pressing concern. Current solutions lack the needed durability, access capability, and flexibility for handling the solidified waste."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Project Objectives:</a:t>
            </a:r>
            <a:br>
              <a:rPr b="1" lang="en">
                <a:solidFill>
                  <a:schemeClr val="dk1"/>
                </a:solidFill>
              </a:rPr>
            </a:br>
            <a:r>
              <a:rPr lang="en">
                <a:solidFill>
                  <a:schemeClr val="dk1"/>
                </a:solidFill>
              </a:rPr>
              <a:t>"Our team’s primary objectives are to create a robotic arm capable of high mobility, durability, and efficiency for use in these restricted environments. We’re partnering with Los Alamos National Laboratory to bring this solution to life, and we're targeting a design that addresses all these challenges without risking human exposure to radiation."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Solution Approach:</a:t>
            </a:r>
            <a:br>
              <a:rPr b="1" lang="en">
                <a:solidFill>
                  <a:schemeClr val="dk1"/>
                </a:solidFill>
              </a:rPr>
            </a:br>
            <a:r>
              <a:rPr lang="en">
                <a:solidFill>
                  <a:schemeClr val="dk1"/>
                </a:solidFill>
              </a:rPr>
              <a:t>"Our proposed solution is a six-degree-of-freedom robotic arm mounted on a quadruped robot. This setup provides the stability needed for operations on uneven surfaces within the tanks. The 6-DoF arm, with its human-like mobility, will maneuver effectively within confined spaces to tackle both the liquid and solidified waste, ensuring efficient and comprehensive cleaning operations."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Key Challenges:</a:t>
            </a:r>
            <a:br>
              <a:rPr b="1" lang="en">
                <a:solidFill>
                  <a:schemeClr val="dk1"/>
                </a:solidFill>
              </a:rPr>
            </a:br>
            <a:r>
              <a:rPr lang="en">
                <a:solidFill>
                  <a:schemeClr val="dk1"/>
                </a:solidFill>
              </a:rPr>
              <a:t>"There are several critical obstacles our team is addressing: limited access due to one-foot-diameter tank openings, high radiation levels that damage equipment, and the need for rapid, remote operation. Many existing robotic systems can either manipulate or move quickly but struggle to do both effectively in a confined space. This project aims to fill that gap by providing both mobility and precise control within these extreme conditions."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92c2337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92c2337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1a0b2a37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1a0b2a37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1a0b2a37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1a0b2a37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1a0b2a37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1a0b2a37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These are the principles that applied to the first and second conflict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1a0b2a37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1a0b2a37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892c2337d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892c2337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1a0b2a37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1a0b2a37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0fc8bb97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0fc8bb97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0fc8bb97c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0fc8bb97c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1a0b2a37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1a0b2a37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925fb1b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925fb1b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Our problem takes place…. Over its 45 years of plutonium production, the Hanford Site in Washington State has accumulated over 56 million gallons of mixed hazardous and radioactive waste. The waste was initially stored in tanks designed to last 25 years; however, most of these tanks have far exceeded their intended lifespans, with about 68 tanks reaching critical conditions. The state of these tanks poses an increasing threat to both local populations and infrastructure. Through the partnership with Los Alamos National Laboratory (LANL) and Texas A&amp;M, our senior design team has been tasked  to design and fabricate a solution for this problem.</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fc8bb97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fc8bb97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fc8bb97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0fc8bb97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fc8bb9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fc8bb9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fc8bb97c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fc8bb97c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185d40a3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0185d40a3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Evaluation Process: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Determine Selection Criteria and weight:</a:t>
            </a:r>
            <a:r>
              <a:rPr lang="en">
                <a:solidFill>
                  <a:schemeClr val="dk1"/>
                </a:solidFill>
              </a:rPr>
              <a:t> Based on Customer Needs and </a:t>
            </a:r>
            <a:r>
              <a:rPr lang="en">
                <a:solidFill>
                  <a:schemeClr val="dk1"/>
                </a:solidFill>
              </a:rPr>
              <a:t>weight</a:t>
            </a:r>
            <a:r>
              <a:rPr lang="en">
                <a:solidFill>
                  <a:schemeClr val="dk1"/>
                </a:solidFill>
              </a:rPr>
              <a:t> pulled from HOQ ranking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Identify Alternatives:</a:t>
            </a:r>
            <a:r>
              <a:rPr lang="en">
                <a:solidFill>
                  <a:schemeClr val="dk1"/>
                </a:solidFill>
              </a:rPr>
              <a:t> Four individual concepts evaluated.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Rate and Rank Alternatives:</a:t>
            </a:r>
            <a:r>
              <a:rPr lang="en">
                <a:solidFill>
                  <a:schemeClr val="dk1"/>
                </a:solidFill>
              </a:rPr>
              <a:t> Score each concept from -2 to +2. ( weighting based on concept values and comparison)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Evaluate Results:</a:t>
            </a:r>
            <a:r>
              <a:rPr lang="en">
                <a:solidFill>
                  <a:schemeClr val="dk1"/>
                </a:solidFill>
              </a:rPr>
              <a:t> Multiply scores by weights; sum to get total scores.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Understand Limitations:</a:t>
            </a:r>
            <a:r>
              <a:rPr lang="en">
                <a:solidFill>
                  <a:schemeClr val="dk1"/>
                </a:solidFill>
              </a:rPr>
              <a:t> Acknowledge subjectivity in ratings.</a:t>
            </a:r>
            <a:endParaRPr>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185d40a3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0185d40a3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185d40a3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185d40a3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b29ccd14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fb29ccd14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019ebab28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019ebab28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88bf51c6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88bf51c6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595959"/>
                </a:solidFill>
              </a:rPr>
              <a:t>Dalton:</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Why we need Heat Set Inserts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Need to be Soldered</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Why the screws need to be specific lengths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WHy we need M6 and M4 (compatibility with Different motors and Base)</a:t>
            </a:r>
            <a:endParaRPr sz="1800">
              <a:solidFill>
                <a:srgbClr val="595959"/>
              </a:solidFill>
            </a:endParaRPr>
          </a:p>
          <a:p>
            <a:pPr indent="-342900" lvl="1" marL="914400" rtl="0" algn="l">
              <a:spcBef>
                <a:spcPts val="0"/>
              </a:spcBef>
              <a:spcAft>
                <a:spcPts val="0"/>
              </a:spcAft>
              <a:buClr>
                <a:srgbClr val="595959"/>
              </a:buClr>
              <a:buSzPts val="1800"/>
              <a:buChar char="○"/>
            </a:pPr>
            <a:r>
              <a:rPr lang="en" sz="1800">
                <a:solidFill>
                  <a:srgbClr val="595959"/>
                </a:solidFill>
              </a:rPr>
              <a:t>Fastener analysis huge factor of our design</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Talk about Tslot nuts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Why we had to increase to 40x40 Extrusions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You can help explain in the drawings with morgan and Izzy how we plan on securing certain fasteners to motors/3D printed parts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f68adb95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f68adb95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9046a52c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19046a52c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595959"/>
                </a:solidFill>
              </a:rPr>
              <a:t>Dalton:</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Why we need Heat Set Inserts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Need to be Soldered</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Why the screws need to be specific lengths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WHy we need M6 and M4 (compatibility with Different motors and Base)</a:t>
            </a:r>
            <a:endParaRPr sz="1800">
              <a:solidFill>
                <a:srgbClr val="595959"/>
              </a:solidFill>
            </a:endParaRPr>
          </a:p>
          <a:p>
            <a:pPr indent="-342900" lvl="1" marL="914400" rtl="0" algn="l">
              <a:spcBef>
                <a:spcPts val="0"/>
              </a:spcBef>
              <a:spcAft>
                <a:spcPts val="0"/>
              </a:spcAft>
              <a:buClr>
                <a:srgbClr val="595959"/>
              </a:buClr>
              <a:buSzPts val="1800"/>
              <a:buChar char="○"/>
            </a:pPr>
            <a:r>
              <a:rPr lang="en" sz="1800">
                <a:solidFill>
                  <a:srgbClr val="595959"/>
                </a:solidFill>
              </a:rPr>
              <a:t>Fastener analysis huge factor of our design</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Talk about Tslot nuts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Why we had to increase to 40x40 Extrusions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You can help explain in the drawings with morgan and Izzy how we plan on securing certain fasteners to motors/3D printed parts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9046a52c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19046a52c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9046a52c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9046a52c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912b5a7a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912b5a7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912b5a7a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1912b5a7a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89313abb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89313abb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604864e4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604864e4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91017a90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191017a90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191017a90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191017a90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1604864e4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1604864e4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737a8be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737a8be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keep the project </a:t>
            </a:r>
            <a:r>
              <a:rPr lang="en"/>
              <a:t>streamlined, the team identifies a snps to serve as the foundation of the projects functionality and requirement </a:t>
            </a:r>
            <a:endParaRPr/>
          </a:p>
          <a:p>
            <a:pPr indent="-298450" lvl="0" marL="457200" rtl="0" algn="l">
              <a:spcBef>
                <a:spcPts val="0"/>
              </a:spcBef>
              <a:spcAft>
                <a:spcPts val="0"/>
              </a:spcAft>
              <a:buSzPts val="1100"/>
              <a:buChar char="-"/>
            </a:pPr>
            <a:r>
              <a:rPr lang="en"/>
              <a:t>This was used by focusing on high level project needs rather than specific solution, in order to allow for maximum possible solutions </a:t>
            </a:r>
            <a:endParaRPr/>
          </a:p>
          <a:p>
            <a:pPr indent="-298450" lvl="0" marL="457200" rtl="0" algn="l">
              <a:spcBef>
                <a:spcPts val="0"/>
              </a:spcBef>
              <a:spcAft>
                <a:spcPts val="0"/>
              </a:spcAft>
              <a:buSzPts val="1100"/>
              <a:buChar char="-"/>
            </a:pPr>
            <a:r>
              <a:rPr lang="en"/>
              <a:t>Due to neutreality of this statement, it made it easy for iterative revisions, to ensure ongoing alignment with project hgoals</a:t>
            </a:r>
            <a:endParaRPr/>
          </a:p>
          <a:p>
            <a:pPr indent="-298450" lvl="0" marL="457200" rtl="0" algn="l">
              <a:spcBef>
                <a:spcPts val="0"/>
              </a:spcBef>
              <a:spcAft>
                <a:spcPts val="0"/>
              </a:spcAft>
              <a:buSzPts val="1100"/>
              <a:buChar char="-"/>
            </a:pPr>
            <a:r>
              <a:rPr lang="en"/>
              <a:t>Finally, tyo date our snps, is as stated …, </a:t>
            </a:r>
            <a:r>
              <a:rPr lang="en" sz="1300">
                <a:solidFill>
                  <a:schemeClr val="dk1"/>
                </a:solidFill>
                <a:latin typeface="Times New Roman"/>
                <a:ea typeface="Times New Roman"/>
                <a:cs typeface="Times New Roman"/>
                <a:sym typeface="Times New Roman"/>
              </a:rPr>
              <a:t>There is a need for a technology that has 6 DOF and can move through its full range of motion in each degree of freedom around</a:t>
            </a:r>
            <a:r>
              <a:rPr lang="en" sz="1300">
                <a:solidFill>
                  <a:schemeClr val="dk1"/>
                </a:solidFill>
                <a:latin typeface="Times New Roman"/>
                <a:ea typeface="Times New Roman"/>
                <a:cs typeface="Times New Roman"/>
                <a:sym typeface="Times New Roman"/>
              </a:rPr>
              <a:t> 1 Hz.</a:t>
            </a:r>
            <a:endParaRPr sz="13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191017a90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191017a90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1922e7b66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1922e7b66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9046a52c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9046a52c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188bf51c6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188bf51c6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188bf51c6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188bf51c6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88bf51c6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88bf51c6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595959"/>
              </a:buClr>
              <a:buSzPts val="900"/>
              <a:buChar char="●"/>
            </a:pPr>
            <a:r>
              <a:rPr lang="en" sz="900">
                <a:solidFill>
                  <a:srgbClr val="595959"/>
                </a:solidFill>
              </a:rPr>
              <a:t>Received data from test computer and evaluated the stress and strain graph</a:t>
            </a:r>
            <a:endParaRPr sz="900">
              <a:solidFill>
                <a:srgbClr val="595959"/>
              </a:solidFill>
            </a:endParaRPr>
          </a:p>
          <a:p>
            <a:pPr indent="-285750" lvl="0" marL="457200" rtl="0" algn="l">
              <a:spcBef>
                <a:spcPts val="0"/>
              </a:spcBef>
              <a:spcAft>
                <a:spcPts val="0"/>
              </a:spcAft>
              <a:buClr>
                <a:srgbClr val="595959"/>
              </a:buClr>
              <a:buSzPts val="900"/>
              <a:buChar char="●"/>
            </a:pPr>
            <a:r>
              <a:rPr lang="en" sz="900">
                <a:solidFill>
                  <a:srgbClr val="595959"/>
                </a:solidFill>
              </a:rPr>
              <a:t>Calculated the Elastic Modulus by fitting a linear line to the beginning of the data </a:t>
            </a:r>
            <a:endParaRPr sz="900">
              <a:solidFill>
                <a:srgbClr val="595959"/>
              </a:solidFill>
            </a:endParaRPr>
          </a:p>
          <a:p>
            <a:pPr indent="0" lvl="0" marL="0" rtl="0" algn="l">
              <a:spcBef>
                <a:spcPts val="0"/>
              </a:spcBef>
              <a:spcAft>
                <a:spcPts val="0"/>
              </a:spcAft>
              <a:buNone/>
            </a:pPr>
            <a:r>
              <a:t/>
            </a:r>
            <a:endParaRPr sz="9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88bf51c6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88bf51c6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188bf51c6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188bf51c6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188bf51c6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188bf51c6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188bf51c6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188bf51c6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f68adb9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f68adb9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 selection for durability and performance, robotic actuation for speed and </a:t>
            </a:r>
            <a:r>
              <a:rPr lang="en"/>
              <a:t>efficiency</a:t>
            </a:r>
            <a:r>
              <a:rPr lang="en"/>
              <a:t>, and semi autonomous control system improved usability </a:t>
            </a:r>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Given limited resources and timelines, the team chose to prioritize the </a:t>
            </a:r>
            <a:r>
              <a:rPr b="1" lang="en" sz="1300">
                <a:solidFill>
                  <a:schemeClr val="dk1"/>
                </a:solidFill>
                <a:latin typeface="Times New Roman"/>
                <a:ea typeface="Times New Roman"/>
                <a:cs typeface="Times New Roman"/>
                <a:sym typeface="Times New Roman"/>
              </a:rPr>
              <a:t>mechanical aspects of the design</a:t>
            </a:r>
            <a:r>
              <a:rPr lang="en" sz="1300">
                <a:solidFill>
                  <a:schemeClr val="dk1"/>
                </a:solidFill>
                <a:latin typeface="Times New Roman"/>
                <a:ea typeface="Times New Roman"/>
                <a:cs typeface="Times New Roman"/>
                <a:sym typeface="Times New Roman"/>
              </a:rPr>
              <a:t>, specifically focusing on optimizing the speed and dynamic capabilities of the manipulator.</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188bf51c6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188bf51c6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191017a908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191017a90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88bf51c6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88bf51c6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188bf51c6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188bf51c6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188bf51c6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188bf51c6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88bf51c64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188bf51c64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1912b5a7a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1912b5a7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1604864e4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1604864e4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1604864e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1604864e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604864e4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604864e4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fc8bb97c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fc8bb97c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0185d40a3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0185d40a3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0185d40a3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0185d40a3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19046a52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19046a52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604864e4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604864e4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0185d40a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0185d40a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fe65615b5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fe65615b5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8925fb1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8925fb1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033e4785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033e4785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17c7cb8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17c7cb8d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34d0c1d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34d0c1d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4.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2.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2.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7.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55.png"/><Relationship Id="rId5"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50.png"/><Relationship Id="rId5" Type="http://schemas.openxmlformats.org/officeDocument/2006/relationships/image" Target="../media/image61.png"/><Relationship Id="rId6" Type="http://schemas.openxmlformats.org/officeDocument/2006/relationships/image" Target="../media/image58.jpg"/><Relationship Id="rId7" Type="http://schemas.openxmlformats.org/officeDocument/2006/relationships/image" Target="../media/image5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3.jpg"/><Relationship Id="rId4" Type="http://schemas.openxmlformats.org/officeDocument/2006/relationships/image" Target="../media/image8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3.jpg"/><Relationship Id="rId4" Type="http://schemas.openxmlformats.org/officeDocument/2006/relationships/image" Target="../media/image63.jpg"/><Relationship Id="rId5" Type="http://schemas.openxmlformats.org/officeDocument/2006/relationships/image" Target="../media/image8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3.jpg"/><Relationship Id="rId4" Type="http://schemas.openxmlformats.org/officeDocument/2006/relationships/image" Target="../media/image63.jpg"/><Relationship Id="rId5" Type="http://schemas.openxmlformats.org/officeDocument/2006/relationships/image" Target="../media/image60.png"/><Relationship Id="rId6"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3.jpg"/><Relationship Id="rId4" Type="http://schemas.openxmlformats.org/officeDocument/2006/relationships/image" Target="../media/image63.jpg"/><Relationship Id="rId5" Type="http://schemas.openxmlformats.org/officeDocument/2006/relationships/image" Target="../media/image8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0.png"/><Relationship Id="rId4" Type="http://schemas.openxmlformats.org/officeDocument/2006/relationships/image" Target="../media/image65.png"/><Relationship Id="rId5"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3.jpg"/><Relationship Id="rId4" Type="http://schemas.openxmlformats.org/officeDocument/2006/relationships/image" Target="../media/image63.jpg"/><Relationship Id="rId5" Type="http://schemas.openxmlformats.org/officeDocument/2006/relationships/image" Target="../media/image64.png"/><Relationship Id="rId6"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3.jpg"/><Relationship Id="rId4" Type="http://schemas.openxmlformats.org/officeDocument/2006/relationships/image" Target="../media/image63.jpg"/><Relationship Id="rId5" Type="http://schemas.openxmlformats.org/officeDocument/2006/relationships/image" Target="../media/image72.png"/><Relationship Id="rId6"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1.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2.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2.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55" name="Google Shape;55;p13"/>
          <p:cNvSpPr/>
          <p:nvPr/>
        </p:nvSpPr>
        <p:spPr>
          <a:xfrm>
            <a:off x="0" y="1547550"/>
            <a:ext cx="9144000" cy="20484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255150" y="1700850"/>
            <a:ext cx="8633700" cy="870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lt1"/>
                </a:solidFill>
                <a:latin typeface="Montserrat"/>
                <a:ea typeface="Montserrat"/>
                <a:cs typeface="Montserrat"/>
                <a:sym typeface="Montserrat"/>
              </a:rPr>
              <a:t>Final Presentation: Human Robotic Arm </a:t>
            </a:r>
            <a:r>
              <a:rPr b="1" lang="en" sz="3200">
                <a:solidFill>
                  <a:schemeClr val="lt1"/>
                </a:solidFill>
                <a:latin typeface="Montserrat"/>
                <a:ea typeface="Montserrat"/>
                <a:cs typeface="Montserrat"/>
                <a:sym typeface="Montserrat"/>
              </a:rPr>
              <a:t>Attachment </a:t>
            </a:r>
            <a:r>
              <a:rPr b="1" lang="en" sz="3200">
                <a:solidFill>
                  <a:schemeClr val="lt1"/>
                </a:solidFill>
                <a:latin typeface="Montserrat"/>
                <a:ea typeface="Montserrat"/>
                <a:cs typeface="Montserrat"/>
                <a:sym typeface="Montserrat"/>
              </a:rPr>
              <a:t> </a:t>
            </a:r>
            <a:endParaRPr sz="3200">
              <a:solidFill>
                <a:schemeClr val="lt1"/>
              </a:solidFill>
              <a:latin typeface="Montserrat"/>
              <a:ea typeface="Montserrat"/>
              <a:cs typeface="Montserrat"/>
              <a:sym typeface="Montserrat"/>
            </a:endParaRPr>
          </a:p>
        </p:txBody>
      </p:sp>
      <p:sp>
        <p:nvSpPr>
          <p:cNvPr id="57" name="Google Shape;57;p13"/>
          <p:cNvSpPr txBox="1"/>
          <p:nvPr>
            <p:ph type="ctrTitle"/>
          </p:nvPr>
        </p:nvSpPr>
        <p:spPr>
          <a:xfrm>
            <a:off x="0" y="2736549"/>
            <a:ext cx="9144000" cy="717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Los Alamos National </a:t>
            </a:r>
            <a:r>
              <a:rPr b="1" lang="en" sz="1800">
                <a:solidFill>
                  <a:schemeClr val="lt1"/>
                </a:solidFill>
                <a:latin typeface="Montserrat"/>
                <a:ea typeface="Montserrat"/>
                <a:cs typeface="Montserrat"/>
                <a:sym typeface="Montserrat"/>
              </a:rPr>
              <a:t>Laboratory</a:t>
            </a:r>
            <a:endParaRPr b="1" sz="18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Team: Dalton Boeckmann, Izzy Baumler, Jade Waldron, Morgan Gullo</a:t>
            </a:r>
            <a:endParaRPr b="1" sz="1800">
              <a:solidFill>
                <a:schemeClr val="lt1"/>
              </a:solidFill>
              <a:latin typeface="Montserrat"/>
              <a:ea typeface="Montserrat"/>
              <a:cs typeface="Montserrat"/>
              <a:sym typeface="Montserrat"/>
            </a:endParaRPr>
          </a:p>
        </p:txBody>
      </p:sp>
      <p:pic>
        <p:nvPicPr>
          <p:cNvPr id="58" name="Google Shape;58;p13"/>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Needs</a:t>
            </a:r>
            <a:endParaRPr b="1" sz="3600">
              <a:solidFill>
                <a:schemeClr val="lt1"/>
              </a:solidFill>
              <a:latin typeface="Montserrat"/>
              <a:ea typeface="Montserrat"/>
              <a:cs typeface="Montserrat"/>
              <a:sym typeface="Montserrat"/>
            </a:endParaRPr>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title="Chart"/>
          <p:cNvPicPr preferRelativeResize="0"/>
          <p:nvPr/>
        </p:nvPicPr>
        <p:blipFill rotWithShape="1">
          <a:blip r:embed="rId3">
            <a:alphaModFix/>
          </a:blip>
          <a:srcRect b="0" l="0" r="0" t="11331"/>
          <a:stretch/>
        </p:blipFill>
        <p:spPr>
          <a:xfrm>
            <a:off x="1401375" y="1431575"/>
            <a:ext cx="6341274" cy="3479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Needs</a:t>
            </a:r>
            <a:endParaRPr b="1" sz="3600">
              <a:solidFill>
                <a:schemeClr val="lt1"/>
              </a:solidFill>
              <a:latin typeface="Montserrat"/>
              <a:ea typeface="Montserrat"/>
              <a:cs typeface="Montserrat"/>
              <a:sym typeface="Montserrat"/>
            </a:endParaRPr>
          </a:p>
        </p:txBody>
      </p:sp>
      <p:graphicFrame>
        <p:nvGraphicFramePr>
          <p:cNvPr id="141" name="Google Shape;141;p23"/>
          <p:cNvGraphicFramePr/>
          <p:nvPr/>
        </p:nvGraphicFramePr>
        <p:xfrm>
          <a:off x="2796775" y="1382025"/>
          <a:ext cx="3000000" cy="3000000"/>
        </p:xfrm>
        <a:graphic>
          <a:graphicData uri="http://schemas.openxmlformats.org/drawingml/2006/table">
            <a:tbl>
              <a:tblPr>
                <a:noFill/>
                <a:tableStyleId>{058B096B-049F-437E-9A7E-37B8D82AF50C}</a:tableStyleId>
              </a:tblPr>
              <a:tblGrid>
                <a:gridCol w="805750"/>
                <a:gridCol w="2320925"/>
                <a:gridCol w="2949225"/>
              </a:tblGrid>
              <a:tr h="563650">
                <a:tc>
                  <a:txBody>
                    <a:bodyPr/>
                    <a:lstStyle/>
                    <a:p>
                      <a:pPr indent="0" lvl="0" marL="0" rtl="0" algn="ctr">
                        <a:spcBef>
                          <a:spcPts val="0"/>
                        </a:spcBef>
                        <a:spcAft>
                          <a:spcPts val="0"/>
                        </a:spcAft>
                        <a:buNone/>
                      </a:pPr>
                      <a:r>
                        <a:rPr b="1" lang="en" sz="1100"/>
                        <a:t>#</a:t>
                      </a:r>
                      <a:endParaRPr b="1" sz="1100"/>
                    </a:p>
                  </a:txBody>
                  <a:tcPr marT="63500" marB="63500" marR="63500" marL="63500"/>
                </a:tc>
                <a:tc>
                  <a:txBody>
                    <a:bodyPr/>
                    <a:lstStyle/>
                    <a:p>
                      <a:pPr indent="0" lvl="0" marL="0" rtl="0" algn="ctr">
                        <a:spcBef>
                          <a:spcPts val="0"/>
                        </a:spcBef>
                        <a:spcAft>
                          <a:spcPts val="0"/>
                        </a:spcAft>
                        <a:buNone/>
                      </a:pPr>
                      <a:r>
                        <a:rPr b="1" lang="en" sz="1100"/>
                        <a:t>Designated Need</a:t>
                      </a:r>
                      <a:endParaRPr b="1" sz="1100"/>
                    </a:p>
                  </a:txBody>
                  <a:tcPr marT="63500" marB="63500" marR="63500" marL="63500"/>
                </a:tc>
                <a:tc>
                  <a:txBody>
                    <a:bodyPr/>
                    <a:lstStyle/>
                    <a:p>
                      <a:pPr indent="0" lvl="0" marL="0" rtl="0" algn="ctr">
                        <a:spcBef>
                          <a:spcPts val="0"/>
                        </a:spcBef>
                        <a:spcAft>
                          <a:spcPts val="0"/>
                        </a:spcAft>
                        <a:buNone/>
                      </a:pPr>
                      <a:r>
                        <a:rPr b="1" lang="en" sz="1100"/>
                        <a:t>Importance Score (1 to 5,  5 = most important)</a:t>
                      </a:r>
                      <a:endParaRPr b="1" sz="1100"/>
                    </a:p>
                  </a:txBody>
                  <a:tcPr marT="63500" marB="63500" marR="63500" marL="63500"/>
                </a:tc>
              </a:tr>
              <a:tr h="358000">
                <a:tc>
                  <a:txBody>
                    <a:bodyPr/>
                    <a:lstStyle/>
                    <a:p>
                      <a:pPr indent="0" lvl="0" marL="0" rtl="0" algn="ctr">
                        <a:spcBef>
                          <a:spcPts val="0"/>
                        </a:spcBef>
                        <a:spcAft>
                          <a:spcPts val="0"/>
                        </a:spcAft>
                        <a:buNone/>
                      </a:pPr>
                      <a:r>
                        <a:rPr lang="en" sz="1100"/>
                        <a:t>1</a:t>
                      </a:r>
                      <a:endParaRPr sz="1100"/>
                    </a:p>
                  </a:txBody>
                  <a:tcPr marT="63500" marB="63500" marR="63500" marL="63500"/>
                </a:tc>
                <a:tc>
                  <a:txBody>
                    <a:bodyPr/>
                    <a:lstStyle/>
                    <a:p>
                      <a:pPr indent="0" lvl="0" marL="0" rtl="0" algn="ctr">
                        <a:spcBef>
                          <a:spcPts val="0"/>
                        </a:spcBef>
                        <a:spcAft>
                          <a:spcPts val="0"/>
                        </a:spcAft>
                        <a:buNone/>
                      </a:pPr>
                      <a:r>
                        <a:rPr lang="en" sz="1100"/>
                        <a:t>Highly Maneuverable/Fast</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r>
              <a:tr h="358000">
                <a:tc>
                  <a:txBody>
                    <a:bodyPr/>
                    <a:lstStyle/>
                    <a:p>
                      <a:pPr indent="0" lvl="0" marL="0" rtl="0" algn="ctr">
                        <a:spcBef>
                          <a:spcPts val="0"/>
                        </a:spcBef>
                        <a:spcAft>
                          <a:spcPts val="0"/>
                        </a:spcAft>
                        <a:buNone/>
                      </a:pPr>
                      <a:r>
                        <a:rPr lang="en" sz="1100"/>
                        <a:t>2</a:t>
                      </a:r>
                      <a:endParaRPr sz="1100"/>
                    </a:p>
                  </a:txBody>
                  <a:tcPr marT="63500" marB="63500" marR="63500" marL="63500"/>
                </a:tc>
                <a:tc>
                  <a:txBody>
                    <a:bodyPr/>
                    <a:lstStyle/>
                    <a:p>
                      <a:pPr indent="0" lvl="0" marL="0" rtl="0" algn="ctr">
                        <a:spcBef>
                          <a:spcPts val="0"/>
                        </a:spcBef>
                        <a:spcAft>
                          <a:spcPts val="0"/>
                        </a:spcAft>
                        <a:buNone/>
                      </a:pPr>
                      <a:r>
                        <a:rPr lang="en" sz="1100"/>
                        <a:t>Precise/Accurate Control</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3</a:t>
                      </a:r>
                      <a:endParaRPr sz="1100"/>
                    </a:p>
                  </a:txBody>
                  <a:tcPr marT="63500" marB="63500" marR="63500" marL="63500"/>
                </a:tc>
                <a:tc>
                  <a:txBody>
                    <a:bodyPr/>
                    <a:lstStyle/>
                    <a:p>
                      <a:pPr indent="0" lvl="0" marL="0" rtl="0" algn="ctr">
                        <a:spcBef>
                          <a:spcPts val="0"/>
                        </a:spcBef>
                        <a:spcAft>
                          <a:spcPts val="0"/>
                        </a:spcAft>
                        <a:buNone/>
                      </a:pPr>
                      <a:r>
                        <a:rPr lang="en" sz="1100"/>
                        <a:t>Versatile</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4</a:t>
                      </a:r>
                      <a:endParaRPr sz="1100"/>
                    </a:p>
                  </a:txBody>
                  <a:tcPr marT="63500" marB="63500" marR="63500" marL="63500"/>
                </a:tc>
                <a:tc>
                  <a:txBody>
                    <a:bodyPr/>
                    <a:lstStyle/>
                    <a:p>
                      <a:pPr indent="0" lvl="0" marL="0" rtl="0" algn="ctr">
                        <a:spcBef>
                          <a:spcPts val="0"/>
                        </a:spcBef>
                        <a:spcAft>
                          <a:spcPts val="0"/>
                        </a:spcAft>
                        <a:buNone/>
                      </a:pPr>
                      <a:r>
                        <a:rPr lang="en" sz="1100"/>
                        <a:t>Durable under harsh conditions</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5</a:t>
                      </a:r>
                      <a:endParaRPr sz="1100"/>
                    </a:p>
                  </a:txBody>
                  <a:tcPr marT="63500" marB="63500" marR="63500" marL="63500"/>
                </a:tc>
                <a:tc>
                  <a:txBody>
                    <a:bodyPr/>
                    <a:lstStyle/>
                    <a:p>
                      <a:pPr indent="0" lvl="0" marL="0" rtl="0" algn="ctr">
                        <a:spcBef>
                          <a:spcPts val="0"/>
                        </a:spcBef>
                        <a:spcAft>
                          <a:spcPts val="0"/>
                        </a:spcAft>
                        <a:buNone/>
                      </a:pPr>
                      <a:r>
                        <a:rPr lang="en" sz="1100"/>
                        <a:t>Stable</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358000">
                <a:tc>
                  <a:txBody>
                    <a:bodyPr/>
                    <a:lstStyle/>
                    <a:p>
                      <a:pPr indent="0" lvl="0" marL="0" rtl="0" algn="ctr">
                        <a:spcBef>
                          <a:spcPts val="0"/>
                        </a:spcBef>
                        <a:spcAft>
                          <a:spcPts val="0"/>
                        </a:spcAft>
                        <a:buNone/>
                      </a:pPr>
                      <a:r>
                        <a:rPr lang="en" sz="1100"/>
                        <a:t>6</a:t>
                      </a:r>
                      <a:endParaRPr sz="1100"/>
                    </a:p>
                  </a:txBody>
                  <a:tcPr marT="63500" marB="63500" marR="63500" marL="63500"/>
                </a:tc>
                <a:tc>
                  <a:txBody>
                    <a:bodyPr/>
                    <a:lstStyle/>
                    <a:p>
                      <a:pPr indent="0" lvl="0" marL="0" rtl="0" algn="ctr">
                        <a:spcBef>
                          <a:spcPts val="0"/>
                        </a:spcBef>
                        <a:spcAft>
                          <a:spcPts val="0"/>
                        </a:spcAft>
                        <a:buNone/>
                      </a:pPr>
                      <a:r>
                        <a:rPr lang="en" sz="1100"/>
                        <a:t>Lightweight</a:t>
                      </a:r>
                      <a:endParaRPr sz="1100"/>
                    </a:p>
                  </a:txBody>
                  <a:tcPr marT="63500" marB="63500" marR="63500" marL="63500"/>
                </a:tc>
                <a:tc>
                  <a:txBody>
                    <a:bodyPr/>
                    <a:lstStyle/>
                    <a:p>
                      <a:pPr indent="0" lvl="0" marL="0" rtl="0" algn="ctr">
                        <a:spcBef>
                          <a:spcPts val="0"/>
                        </a:spcBef>
                        <a:spcAft>
                          <a:spcPts val="0"/>
                        </a:spcAft>
                        <a:buNone/>
                      </a:pPr>
                      <a:r>
                        <a:rPr lang="en" sz="1100"/>
                        <a:t>3</a:t>
                      </a:r>
                      <a:endParaRPr sz="1100"/>
                    </a:p>
                  </a:txBody>
                  <a:tcPr marT="63500" marB="63500" marR="63500" marL="63500"/>
                </a:tc>
              </a:tr>
              <a:tr h="358000">
                <a:tc>
                  <a:txBody>
                    <a:bodyPr/>
                    <a:lstStyle/>
                    <a:p>
                      <a:pPr indent="0" lvl="0" marL="0" rtl="0" algn="ctr">
                        <a:spcBef>
                          <a:spcPts val="0"/>
                        </a:spcBef>
                        <a:spcAft>
                          <a:spcPts val="0"/>
                        </a:spcAft>
                        <a:buNone/>
                      </a:pPr>
                      <a:r>
                        <a:rPr lang="en" sz="1100"/>
                        <a:t>7</a:t>
                      </a:r>
                      <a:endParaRPr sz="1100"/>
                    </a:p>
                  </a:txBody>
                  <a:tcPr marT="63500" marB="63500" marR="63500" marL="63500"/>
                </a:tc>
                <a:tc>
                  <a:txBody>
                    <a:bodyPr/>
                    <a:lstStyle/>
                    <a:p>
                      <a:pPr indent="0" lvl="0" marL="0" rtl="0" algn="ctr">
                        <a:spcBef>
                          <a:spcPts val="0"/>
                        </a:spcBef>
                        <a:spcAft>
                          <a:spcPts val="0"/>
                        </a:spcAft>
                        <a:buNone/>
                      </a:pPr>
                      <a:r>
                        <a:rPr lang="en" sz="1100"/>
                        <a:t>Semi-Autonomous</a:t>
                      </a:r>
                      <a:endParaRPr sz="1100"/>
                    </a:p>
                  </a:txBody>
                  <a:tcPr marT="63500" marB="63500" marR="63500" marL="63500"/>
                </a:tc>
                <a:tc>
                  <a:txBody>
                    <a:bodyPr/>
                    <a:lstStyle/>
                    <a:p>
                      <a:pPr indent="0" lvl="0" marL="0" rtl="0" algn="ctr">
                        <a:spcBef>
                          <a:spcPts val="0"/>
                        </a:spcBef>
                        <a:spcAft>
                          <a:spcPts val="0"/>
                        </a:spcAft>
                        <a:buNone/>
                      </a:pPr>
                      <a:r>
                        <a:rPr lang="en" sz="1100"/>
                        <a:t>2</a:t>
                      </a:r>
                      <a:endParaRPr sz="1100"/>
                    </a:p>
                  </a:txBody>
                  <a:tcPr marT="63500" marB="63500" marR="63500" marL="63500"/>
                </a:tc>
              </a:tr>
            </a:tbl>
          </a:graphicData>
        </a:graphic>
      </p:graphicFrame>
      <p:sp>
        <p:nvSpPr>
          <p:cNvPr id="142" name="Google Shape;142;p23"/>
          <p:cNvSpPr txBox="1"/>
          <p:nvPr/>
        </p:nvSpPr>
        <p:spPr>
          <a:xfrm>
            <a:off x="-101100" y="1000575"/>
            <a:ext cx="2867100" cy="319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Employed various methods, including preliminary research, customer interviews, and supplemental design surveys to identify and rank critical needs</a:t>
            </a:r>
            <a:endParaRPr sz="1800">
              <a:solidFill>
                <a:schemeClr val="dk2"/>
              </a:solidFill>
            </a:endParaRPr>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Needs Analysis</a:t>
            </a:r>
            <a:endParaRPr b="1" sz="3600">
              <a:solidFill>
                <a:schemeClr val="lt1"/>
              </a:solidFill>
              <a:latin typeface="Montserrat"/>
              <a:ea typeface="Montserrat"/>
              <a:cs typeface="Montserrat"/>
              <a:sym typeface="Montserrat"/>
            </a:endParaRPr>
          </a:p>
        </p:txBody>
      </p:sp>
      <p:sp>
        <p:nvSpPr>
          <p:cNvPr id="149" name="Google Shape;149;p24"/>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50" name="Google Shape;150;p24"/>
          <p:cNvSpPr txBox="1"/>
          <p:nvPr/>
        </p:nvSpPr>
        <p:spPr>
          <a:xfrm>
            <a:off x="1261950" y="1164500"/>
            <a:ext cx="6620100" cy="301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Fast and Agile Operation:</a:t>
            </a:r>
            <a:r>
              <a:rPr lang="en" sz="1800">
                <a:solidFill>
                  <a:schemeClr val="dk1"/>
                </a:solidFill>
              </a:rPr>
              <a:t> The 6 DOF robotic arm must move quickly and easily to clean complex spaces, like plutonium tanks, while avoiding obstacles.</a:t>
            </a:r>
            <a:endParaRPr sz="1800">
              <a:solidFill>
                <a:schemeClr val="dk1"/>
              </a:solidFill>
            </a:endParaRPr>
          </a:p>
          <a:p>
            <a:pPr indent="-342900" lvl="0" marL="457200" rtl="0" algn="l">
              <a:spcBef>
                <a:spcPts val="1000"/>
              </a:spcBef>
              <a:spcAft>
                <a:spcPts val="0"/>
              </a:spcAft>
              <a:buClr>
                <a:schemeClr val="dk1"/>
              </a:buClr>
              <a:buSzPts val="1800"/>
              <a:buChar char="●"/>
            </a:pPr>
            <a:r>
              <a:rPr b="1" lang="en" sz="1800">
                <a:solidFill>
                  <a:schemeClr val="dk1"/>
                </a:solidFill>
              </a:rPr>
              <a:t>Flexible and Versatile:</a:t>
            </a:r>
            <a:r>
              <a:rPr lang="en" sz="1800">
                <a:solidFill>
                  <a:schemeClr val="dk1"/>
                </a:solidFill>
              </a:rPr>
              <a:t> It should perform sweeping and following motions to handle different cleaning tasks and reach tough spots.</a:t>
            </a:r>
            <a:endParaRPr sz="1800">
              <a:solidFill>
                <a:schemeClr val="dk1"/>
              </a:solidFill>
            </a:endParaRPr>
          </a:p>
          <a:p>
            <a:pPr indent="-342900" lvl="0" marL="457200" rtl="0" algn="l">
              <a:spcBef>
                <a:spcPts val="1000"/>
              </a:spcBef>
              <a:spcAft>
                <a:spcPts val="0"/>
              </a:spcAft>
              <a:buClr>
                <a:schemeClr val="dk1"/>
              </a:buClr>
              <a:buSzPts val="1800"/>
              <a:buChar char="●"/>
            </a:pPr>
            <a:r>
              <a:rPr b="1" lang="en" sz="1800">
                <a:solidFill>
                  <a:schemeClr val="dk1"/>
                </a:solidFill>
              </a:rPr>
              <a:t>Key Performance Needs:</a:t>
            </a:r>
            <a:r>
              <a:rPr lang="en" sz="1800">
                <a:solidFill>
                  <a:schemeClr val="dk1"/>
                </a:solidFill>
              </a:rPr>
              <a:t> The arm should operate smoothly across 6 degrees of freedom at a speed of around 1 Hz, focusing on responses to changes in the environment.</a:t>
            </a:r>
            <a:endParaRPr sz="1800">
              <a:solidFill>
                <a:schemeClr val="dk1"/>
              </a:solidFill>
            </a:endParaRPr>
          </a:p>
          <a:p>
            <a:pPr indent="0" lvl="0" marL="0" rtl="0" algn="l">
              <a:spcBef>
                <a:spcPts val="1000"/>
              </a:spcBef>
              <a:spcAft>
                <a:spcPts val="0"/>
              </a:spcAft>
              <a:buNone/>
            </a:pPr>
            <a:r>
              <a:t/>
            </a:r>
            <a:endParaRPr sz="1800">
              <a:solidFill>
                <a:schemeClr val="dk2"/>
              </a:solidFill>
            </a:endParaRPr>
          </a:p>
        </p:txBody>
      </p:sp>
      <p:sp>
        <p:nvSpPr>
          <p:cNvPr id="151" name="Google Shape;15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5"/>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157" name="Google Shape;157;p25"/>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5"/>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59" name="Google Shape;159;p25"/>
          <p:cNvSpPr txBox="1"/>
          <p:nvPr/>
        </p:nvSpPr>
        <p:spPr>
          <a:xfrm>
            <a:off x="393450" y="119100"/>
            <a:ext cx="83571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Design Requirements and HOQ</a:t>
            </a:r>
            <a:endParaRPr b="1" sz="3600">
              <a:solidFill>
                <a:schemeClr val="lt1"/>
              </a:solidFill>
              <a:latin typeface="Montserrat"/>
              <a:ea typeface="Montserrat"/>
              <a:cs typeface="Montserrat"/>
              <a:sym typeface="Montserrat"/>
            </a:endParaRPr>
          </a:p>
        </p:txBody>
      </p:sp>
      <p:sp>
        <p:nvSpPr>
          <p:cNvPr id="160" name="Google Shape;160;p25"/>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House of Quality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Design Requirements</a:t>
            </a:r>
            <a:endParaRPr sz="2400">
              <a:solidFill>
                <a:schemeClr val="dk1"/>
              </a:solidFill>
            </a:endParaRPr>
          </a:p>
        </p:txBody>
      </p:sp>
      <p:sp>
        <p:nvSpPr>
          <p:cNvPr id="161" name="Google Shape;16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House of Quality</a:t>
            </a:r>
            <a:endParaRPr b="1" sz="3600">
              <a:solidFill>
                <a:schemeClr val="lt1"/>
              </a:solidFill>
              <a:latin typeface="Montserrat"/>
              <a:ea typeface="Montserrat"/>
              <a:cs typeface="Montserrat"/>
              <a:sym typeface="Montserrat"/>
            </a:endParaRPr>
          </a:p>
        </p:txBody>
      </p:sp>
      <p:pic>
        <p:nvPicPr>
          <p:cNvPr id="167" name="Google Shape;167;p26"/>
          <p:cNvPicPr preferRelativeResize="0"/>
          <p:nvPr/>
        </p:nvPicPr>
        <p:blipFill>
          <a:blip r:embed="rId3">
            <a:alphaModFix/>
          </a:blip>
          <a:stretch>
            <a:fillRect/>
          </a:stretch>
        </p:blipFill>
        <p:spPr>
          <a:xfrm>
            <a:off x="4262325" y="1030575"/>
            <a:ext cx="4459974" cy="4088300"/>
          </a:xfrm>
          <a:prstGeom prst="rect">
            <a:avLst/>
          </a:prstGeom>
          <a:noFill/>
          <a:ln cap="flat" cmpd="sng" w="12700">
            <a:solidFill>
              <a:srgbClr val="000000"/>
            </a:solidFill>
            <a:prstDash val="solid"/>
            <a:miter lim="8000"/>
            <a:headEnd len="sm" w="sm" type="none"/>
            <a:tailEnd len="sm" w="sm" type="none"/>
          </a:ln>
        </p:spPr>
      </p:pic>
      <p:sp>
        <p:nvSpPr>
          <p:cNvPr id="168" name="Google Shape;168;p26"/>
          <p:cNvSpPr txBox="1"/>
          <p:nvPr/>
        </p:nvSpPr>
        <p:spPr>
          <a:xfrm>
            <a:off x="201850" y="1176750"/>
            <a:ext cx="3630000" cy="363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The HOQ relates customer needs to functional requirements, describes how the arm design compares to existing products, identifies functional conflicts, and calculates the relative weights of each functional requirement.</a:t>
            </a:r>
            <a:endParaRPr sz="1800">
              <a:solidFill>
                <a:schemeClr val="dk2"/>
              </a:solidFill>
            </a:endParaRPr>
          </a:p>
        </p:txBody>
      </p:sp>
      <p:sp>
        <p:nvSpPr>
          <p:cNvPr id="169" name="Google Shape;16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Design Requirements</a:t>
            </a:r>
            <a:endParaRPr b="1" sz="3600">
              <a:solidFill>
                <a:schemeClr val="lt1"/>
              </a:solidFill>
              <a:latin typeface="Montserrat"/>
              <a:ea typeface="Montserrat"/>
              <a:cs typeface="Montserrat"/>
              <a:sym typeface="Montserrat"/>
            </a:endParaRPr>
          </a:p>
        </p:txBody>
      </p:sp>
      <p:graphicFrame>
        <p:nvGraphicFramePr>
          <p:cNvPr id="175" name="Google Shape;175;p27"/>
          <p:cNvGraphicFramePr/>
          <p:nvPr/>
        </p:nvGraphicFramePr>
        <p:xfrm>
          <a:off x="2690588" y="1475175"/>
          <a:ext cx="3000000" cy="3000000"/>
        </p:xfrm>
        <a:graphic>
          <a:graphicData uri="http://schemas.openxmlformats.org/drawingml/2006/table">
            <a:tbl>
              <a:tblPr>
                <a:noFill/>
                <a:tableStyleId>{31A3A719-7480-4846-9289-9D57B9DB15D1}</a:tableStyleId>
              </a:tblPr>
              <a:tblGrid>
                <a:gridCol w="933450"/>
                <a:gridCol w="457200"/>
                <a:gridCol w="1381125"/>
                <a:gridCol w="2038350"/>
                <a:gridCol w="752475"/>
                <a:gridCol w="390525"/>
              </a:tblGrid>
              <a:tr h="457200">
                <a:tc>
                  <a:txBody>
                    <a:bodyPr/>
                    <a:lstStyle/>
                    <a:p>
                      <a:pPr indent="0" lvl="0" marL="0" rtl="0" algn="ctr">
                        <a:lnSpc>
                          <a:spcPct val="115000"/>
                        </a:lnSpc>
                        <a:spcBef>
                          <a:spcPts val="0"/>
                        </a:spcBef>
                        <a:spcAft>
                          <a:spcPts val="0"/>
                        </a:spcAft>
                        <a:buNone/>
                      </a:pPr>
                      <a:r>
                        <a:rPr b="1" lang="en" sz="1000"/>
                        <a:t>Requirement #</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Need #</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Metric</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Importance Score (1 to 5, 5 = most important)</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Required Values</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Units</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1</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Weight of the Arm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&lt;14</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kg</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t>2</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1,2,4</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Maximum Torque Output</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2-10</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2,3,8</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Positional Accuracy</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10-30</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t>4</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Reach of Robotic Arm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&gt;0.67</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t>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3,5,7</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System Mass Distribution</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0.209</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kg/cm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t>6</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Max </a:t>
                      </a:r>
                      <a:r>
                        <a:rPr lang="en" sz="1000"/>
                        <a:t>Movement Speed of the Arm</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m/s</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7</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1,2,3,5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Frequency of Motion</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Hz</a:t>
                      </a:r>
                      <a:endParaRPr sz="1000"/>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bl>
          </a:graphicData>
        </a:graphic>
      </p:graphicFrame>
      <p:sp>
        <p:nvSpPr>
          <p:cNvPr id="176" name="Google Shape;176;p27"/>
          <p:cNvSpPr txBox="1"/>
          <p:nvPr/>
        </p:nvSpPr>
        <p:spPr>
          <a:xfrm>
            <a:off x="-65200" y="1064400"/>
            <a:ext cx="2755800" cy="3014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The Design Requirements Table cross-references requirements with the customer needs satisfied. The table provides the importance of each metric as well as the target value. </a:t>
            </a:r>
            <a:endParaRPr sz="1800">
              <a:solidFill>
                <a:schemeClr val="dk2"/>
              </a:solidFill>
            </a:endParaRPr>
          </a:p>
        </p:txBody>
      </p:sp>
      <p:sp>
        <p:nvSpPr>
          <p:cNvPr id="177" name="Google Shape;17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8"/>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183" name="Google Shape;183;p28"/>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8"/>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85" name="Google Shape;185;p28"/>
          <p:cNvSpPr txBox="1"/>
          <p:nvPr/>
        </p:nvSpPr>
        <p:spPr>
          <a:xfrm>
            <a:off x="393450" y="119100"/>
            <a:ext cx="83571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Montserrat"/>
                <a:ea typeface="Montserrat"/>
                <a:cs typeface="Montserrat"/>
                <a:sym typeface="Montserrat"/>
              </a:rPr>
              <a:t>Functional Modeling</a:t>
            </a:r>
            <a:endParaRPr b="1" sz="3600">
              <a:solidFill>
                <a:schemeClr val="lt1"/>
              </a:solidFill>
              <a:latin typeface="Montserrat"/>
              <a:ea typeface="Montserrat"/>
              <a:cs typeface="Montserrat"/>
              <a:sym typeface="Montserrat"/>
            </a:endParaRPr>
          </a:p>
        </p:txBody>
      </p:sp>
      <p:sp>
        <p:nvSpPr>
          <p:cNvPr id="186" name="Google Shape;186;p28"/>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Black Box</a:t>
            </a:r>
            <a:r>
              <a:rPr lang="en" sz="2400">
                <a:solidFill>
                  <a:schemeClr val="dk1"/>
                </a:solidFill>
              </a:rPr>
              <a:t> Model</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Complete </a:t>
            </a:r>
            <a:r>
              <a:rPr lang="en" sz="2400">
                <a:solidFill>
                  <a:schemeClr val="dk1"/>
                </a:solidFill>
              </a:rPr>
              <a:t>Functional</a:t>
            </a:r>
            <a:r>
              <a:rPr lang="en" sz="2400">
                <a:solidFill>
                  <a:schemeClr val="dk1"/>
                </a:solidFill>
              </a:rPr>
              <a:t> Model</a:t>
            </a:r>
            <a:endParaRPr sz="2400">
              <a:solidFill>
                <a:schemeClr val="dk1"/>
              </a:solidFill>
            </a:endParaRPr>
          </a:p>
        </p:txBody>
      </p:sp>
      <p:sp>
        <p:nvSpPr>
          <p:cNvPr id="187" name="Google Shape;18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Functional Modeling</a:t>
            </a:r>
            <a:endParaRPr b="1" sz="3600">
              <a:solidFill>
                <a:schemeClr val="lt1"/>
              </a:solidFill>
              <a:latin typeface="Montserrat"/>
              <a:ea typeface="Montserrat"/>
              <a:cs typeface="Montserrat"/>
              <a:sym typeface="Montserrat"/>
            </a:endParaRPr>
          </a:p>
        </p:txBody>
      </p:sp>
      <p:sp>
        <p:nvSpPr>
          <p:cNvPr id="193" name="Google Shape;193;p29"/>
          <p:cNvSpPr txBox="1"/>
          <p:nvPr/>
        </p:nvSpPr>
        <p:spPr>
          <a:xfrm>
            <a:off x="228300" y="1018500"/>
            <a:ext cx="86874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In order to understand what functions need to be completed by the design, the team developed a Functional Model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Outlines what the proposed robotic arm design aims to achieve using standardized solution-neutral language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Input and output flows were identified by analyzing the energy, materials, and signals required for the model to fulfill its function</a:t>
            </a:r>
            <a:endParaRPr>
              <a:solidFill>
                <a:schemeClr val="dk1"/>
              </a:solidFill>
            </a:endParaRPr>
          </a:p>
        </p:txBody>
      </p:sp>
      <p:pic>
        <p:nvPicPr>
          <p:cNvPr id="194" name="Google Shape;194;p29"/>
          <p:cNvPicPr preferRelativeResize="0"/>
          <p:nvPr/>
        </p:nvPicPr>
        <p:blipFill rotWithShape="1">
          <a:blip r:embed="rId3">
            <a:alphaModFix/>
          </a:blip>
          <a:srcRect b="17264" l="0" r="0" t="12981"/>
          <a:stretch/>
        </p:blipFill>
        <p:spPr>
          <a:xfrm>
            <a:off x="547106" y="2657700"/>
            <a:ext cx="7784044" cy="2357675"/>
          </a:xfrm>
          <a:prstGeom prst="rect">
            <a:avLst/>
          </a:prstGeom>
          <a:noFill/>
          <a:ln>
            <a:noFill/>
          </a:ln>
        </p:spPr>
      </p:pic>
      <p:sp>
        <p:nvSpPr>
          <p:cNvPr id="195" name="Google Shape;19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Functional Modeling</a:t>
            </a:r>
            <a:endParaRPr b="1" sz="3600">
              <a:solidFill>
                <a:schemeClr val="lt1"/>
              </a:solidFill>
              <a:latin typeface="Montserrat"/>
              <a:ea typeface="Montserrat"/>
              <a:cs typeface="Montserrat"/>
              <a:sym typeface="Montserrat"/>
            </a:endParaRPr>
          </a:p>
        </p:txBody>
      </p:sp>
      <p:sp>
        <p:nvSpPr>
          <p:cNvPr id="201" name="Google Shape;201;p30"/>
          <p:cNvSpPr txBox="1"/>
          <p:nvPr/>
        </p:nvSpPr>
        <p:spPr>
          <a:xfrm>
            <a:off x="0" y="1413075"/>
            <a:ext cx="22584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Each customer need was then linked to a corresponding functional flow</a:t>
            </a:r>
            <a:endParaRPr sz="1600">
              <a:solidFill>
                <a:schemeClr val="dk1"/>
              </a:solidFill>
            </a:endParaRPr>
          </a:p>
          <a:p>
            <a:pPr indent="0" lvl="0" marL="4572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All subfunction chains were then merged into a single diagram</a:t>
            </a:r>
            <a:endParaRPr sz="1300">
              <a:solidFill>
                <a:schemeClr val="dk1"/>
              </a:solidFill>
            </a:endParaRPr>
          </a:p>
        </p:txBody>
      </p:sp>
      <p:pic>
        <p:nvPicPr>
          <p:cNvPr id="202" name="Google Shape;202;p30"/>
          <p:cNvPicPr preferRelativeResize="0"/>
          <p:nvPr/>
        </p:nvPicPr>
        <p:blipFill>
          <a:blip r:embed="rId3">
            <a:alphaModFix/>
          </a:blip>
          <a:stretch>
            <a:fillRect/>
          </a:stretch>
        </p:blipFill>
        <p:spPr>
          <a:xfrm>
            <a:off x="2183100" y="1099775"/>
            <a:ext cx="6904050" cy="3878475"/>
          </a:xfrm>
          <a:prstGeom prst="rect">
            <a:avLst/>
          </a:prstGeom>
          <a:noFill/>
          <a:ln cap="flat" cmpd="sng" w="19050">
            <a:solidFill>
              <a:schemeClr val="dk1"/>
            </a:solidFill>
            <a:prstDash val="solid"/>
            <a:round/>
            <a:headEnd len="sm" w="sm" type="none"/>
            <a:tailEnd len="sm" w="sm" type="none"/>
          </a:ln>
        </p:spPr>
      </p:pic>
      <p:sp>
        <p:nvSpPr>
          <p:cNvPr id="203" name="Google Shape;2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1"/>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209" name="Google Shape;209;p31"/>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1"/>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211" name="Google Shape;211;p31"/>
          <p:cNvSpPr txBox="1"/>
          <p:nvPr/>
        </p:nvSpPr>
        <p:spPr>
          <a:xfrm>
            <a:off x="1414188" y="119100"/>
            <a:ext cx="63156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Concept Generation</a:t>
            </a:r>
            <a:endParaRPr b="1" sz="4500">
              <a:solidFill>
                <a:schemeClr val="lt1"/>
              </a:solidFill>
              <a:latin typeface="Montserrat"/>
              <a:ea typeface="Montserrat"/>
              <a:cs typeface="Montserrat"/>
              <a:sym typeface="Montserrat"/>
            </a:endParaRPr>
          </a:p>
        </p:txBody>
      </p:sp>
      <p:sp>
        <p:nvSpPr>
          <p:cNvPr id="212" name="Google Shape;212;p31"/>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  Brainstorming</a:t>
            </a:r>
            <a:endParaRPr sz="2400">
              <a:solidFill>
                <a:schemeClr val="dk1"/>
              </a:solidFill>
            </a:endParaRPr>
          </a:p>
          <a:p>
            <a:pPr indent="0" lvl="0" marL="0" rtl="0" algn="l">
              <a:spcBef>
                <a:spcPts val="0"/>
              </a:spcBef>
              <a:spcAft>
                <a:spcPts val="0"/>
              </a:spcAft>
              <a:buNone/>
            </a:pPr>
            <a:r>
              <a:rPr lang="en" sz="2400">
                <a:solidFill>
                  <a:schemeClr val="dk1"/>
                </a:solidFill>
              </a:rPr>
              <a:t>II. Design by Analogy</a:t>
            </a:r>
            <a:endParaRPr sz="2400">
              <a:solidFill>
                <a:schemeClr val="dk1"/>
              </a:solidFill>
            </a:endParaRPr>
          </a:p>
          <a:p>
            <a:pPr indent="0" lvl="0" marL="0" rtl="0" algn="l">
              <a:spcBef>
                <a:spcPts val="0"/>
              </a:spcBef>
              <a:spcAft>
                <a:spcPts val="0"/>
              </a:spcAft>
              <a:buNone/>
            </a:pPr>
            <a:r>
              <a:rPr lang="en" sz="2400">
                <a:solidFill>
                  <a:schemeClr val="dk1"/>
                </a:solidFill>
              </a:rPr>
              <a:t>III. TIPS/TRIZ</a:t>
            </a:r>
            <a:endParaRPr sz="2400">
              <a:solidFill>
                <a:schemeClr val="dk1"/>
              </a:solidFill>
            </a:endParaRPr>
          </a:p>
          <a:p>
            <a:pPr indent="0" lvl="0" marL="0" rtl="0" algn="l">
              <a:spcBef>
                <a:spcPts val="0"/>
              </a:spcBef>
              <a:spcAft>
                <a:spcPts val="0"/>
              </a:spcAft>
              <a:buNone/>
            </a:pPr>
            <a:r>
              <a:rPr lang="en" sz="2400">
                <a:solidFill>
                  <a:schemeClr val="dk1"/>
                </a:solidFill>
              </a:rPr>
              <a:t>IIII. Morphological Analysis</a:t>
            </a:r>
            <a:endParaRPr sz="2400">
              <a:solidFill>
                <a:schemeClr val="dk1"/>
              </a:solidFill>
            </a:endParaRPr>
          </a:p>
        </p:txBody>
      </p:sp>
      <p:sp>
        <p:nvSpPr>
          <p:cNvPr id="213" name="Google Shape;21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500">
                <a:solidFill>
                  <a:schemeClr val="lt1"/>
                </a:solidFill>
                <a:latin typeface="Montserrat"/>
                <a:ea typeface="Montserrat"/>
                <a:cs typeface="Montserrat"/>
                <a:sym typeface="Montserrat"/>
              </a:rPr>
              <a:t>Agenda</a:t>
            </a:r>
            <a:endParaRPr b="1" sz="4500">
              <a:solidFill>
                <a:schemeClr val="lt1"/>
              </a:solidFill>
              <a:latin typeface="Montserrat"/>
              <a:ea typeface="Montserrat"/>
              <a:cs typeface="Montserrat"/>
              <a:sym typeface="Montserrat"/>
            </a:endParaRPr>
          </a:p>
        </p:txBody>
      </p:sp>
      <p:sp>
        <p:nvSpPr>
          <p:cNvPr id="65" name="Google Shape;65;p14"/>
          <p:cNvSpPr txBox="1"/>
          <p:nvPr/>
        </p:nvSpPr>
        <p:spPr>
          <a:xfrm>
            <a:off x="185275" y="1067625"/>
            <a:ext cx="8729100" cy="26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endParaRPr>
          </a:p>
        </p:txBody>
      </p:sp>
      <p:sp>
        <p:nvSpPr>
          <p:cNvPr id="66" name="Google Shape;66;p14"/>
          <p:cNvSpPr txBox="1"/>
          <p:nvPr/>
        </p:nvSpPr>
        <p:spPr>
          <a:xfrm>
            <a:off x="293400" y="1132150"/>
            <a:ext cx="8557200" cy="372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lang="en" sz="1800">
                <a:solidFill>
                  <a:schemeClr val="dk1"/>
                </a:solidFill>
              </a:rPr>
              <a:t>Introduction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Problem</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Customer Needs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Design Requirements and HOQ</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Functional Modeling</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Concept Generation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Concept Refinement</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Concept Selection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Embodiment Design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Validation Plan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MEEN 401 Scheduling and Managing a Project</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Final Deliverables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Future Work</a:t>
            </a:r>
            <a:endParaRPr sz="1800">
              <a:solidFill>
                <a:schemeClr val="dk1"/>
              </a:solidFill>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Brainstorming</a:t>
            </a:r>
            <a:endParaRPr b="1" sz="3600">
              <a:solidFill>
                <a:schemeClr val="lt1"/>
              </a:solidFill>
              <a:latin typeface="Montserrat"/>
              <a:ea typeface="Montserrat"/>
              <a:cs typeface="Montserrat"/>
              <a:sym typeface="Montserrat"/>
            </a:endParaRPr>
          </a:p>
        </p:txBody>
      </p:sp>
      <p:sp>
        <p:nvSpPr>
          <p:cNvPr id="219" name="Google Shape;219;p32"/>
          <p:cNvSpPr txBox="1"/>
          <p:nvPr/>
        </p:nvSpPr>
        <p:spPr>
          <a:xfrm>
            <a:off x="275550" y="991475"/>
            <a:ext cx="8592900" cy="1345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Brainstorming is a creative problem-solving technique used to generate a large number of ideas in a short period of time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Encourages open, free-flowing </a:t>
            </a:r>
            <a:r>
              <a:rPr lang="en">
                <a:solidFill>
                  <a:schemeClr val="dk1"/>
                </a:solidFill>
              </a:rPr>
              <a:t>thinking</a:t>
            </a:r>
            <a:r>
              <a:rPr lang="en">
                <a:solidFill>
                  <a:schemeClr val="dk1"/>
                </a:solidFill>
              </a:rPr>
              <a:t> and emphasizes quantity over quality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team focused on how the joints of the manipulator would move</a:t>
            </a:r>
            <a:endParaRPr>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p:txBody>
      </p:sp>
      <p:pic>
        <p:nvPicPr>
          <p:cNvPr id="220" name="Google Shape;220;p32"/>
          <p:cNvPicPr preferRelativeResize="0"/>
          <p:nvPr/>
        </p:nvPicPr>
        <p:blipFill>
          <a:blip r:embed="rId3">
            <a:alphaModFix/>
          </a:blip>
          <a:stretch>
            <a:fillRect/>
          </a:stretch>
        </p:blipFill>
        <p:spPr>
          <a:xfrm>
            <a:off x="1308927" y="2103075"/>
            <a:ext cx="6381949" cy="3040425"/>
          </a:xfrm>
          <a:prstGeom prst="rect">
            <a:avLst/>
          </a:prstGeom>
          <a:noFill/>
          <a:ln cap="flat" cmpd="sng" w="12700">
            <a:solidFill>
              <a:srgbClr val="000000"/>
            </a:solidFill>
            <a:prstDash val="solid"/>
            <a:miter lim="8000"/>
            <a:headEnd len="sm" w="sm" type="none"/>
            <a:tailEnd len="sm" w="sm" type="none"/>
          </a:ln>
        </p:spPr>
      </p:pic>
      <p:sp>
        <p:nvSpPr>
          <p:cNvPr id="221" name="Google Shape;22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Theory of Inventive Problem Solving</a:t>
            </a:r>
            <a:endParaRPr b="1" sz="3600">
              <a:solidFill>
                <a:schemeClr val="lt1"/>
              </a:solidFill>
              <a:latin typeface="Montserrat"/>
              <a:ea typeface="Montserrat"/>
              <a:cs typeface="Montserrat"/>
              <a:sym typeface="Montserrat"/>
            </a:endParaRPr>
          </a:p>
        </p:txBody>
      </p:sp>
      <p:sp>
        <p:nvSpPr>
          <p:cNvPr id="227" name="Google Shape;227;p33"/>
          <p:cNvSpPr txBox="1"/>
          <p:nvPr/>
        </p:nvSpPr>
        <p:spPr>
          <a:xfrm>
            <a:off x="-111950" y="1095000"/>
            <a:ext cx="4383600" cy="4228200"/>
          </a:xfrm>
          <a:prstGeom prst="rect">
            <a:avLst/>
          </a:prstGeom>
          <a:noFill/>
          <a:ln>
            <a:noFill/>
          </a:ln>
        </p:spPr>
        <p:txBody>
          <a:bodyPr anchorCtr="0" anchor="t" bIns="91425" lIns="91425" spcFirstLastPara="1" rIns="91425" wrap="square" tIns="91425">
            <a:spAutoFit/>
          </a:bodyPr>
          <a:lstStyle/>
          <a:p>
            <a:pPr indent="-327025" lvl="0" marL="457200" rtl="0" algn="l">
              <a:lnSpc>
                <a:spcPct val="115000"/>
              </a:lnSpc>
              <a:spcBef>
                <a:spcPts val="0"/>
              </a:spcBef>
              <a:spcAft>
                <a:spcPts val="0"/>
              </a:spcAft>
              <a:buClr>
                <a:schemeClr val="dk1"/>
              </a:buClr>
              <a:buSzPts val="1550"/>
              <a:buChar char="●"/>
            </a:pPr>
            <a:r>
              <a:rPr lang="en" sz="1550">
                <a:solidFill>
                  <a:schemeClr val="dk1"/>
                </a:solidFill>
              </a:rPr>
              <a:t>Theory of Inventive Problem Solving (TRIZ) is a structured idea generation method developed by analyzing patents</a:t>
            </a:r>
            <a:endParaRPr sz="1550">
              <a:solidFill>
                <a:schemeClr val="dk1"/>
              </a:solidFill>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rPr>
              <a:t>By focusing on eliminating trade-offs and conflicts within a system, TRIZ fosters breakthrough thinking and drives innovation</a:t>
            </a:r>
            <a:endParaRPr sz="1550">
              <a:solidFill>
                <a:schemeClr val="dk1"/>
              </a:solidFill>
            </a:endParaRPr>
          </a:p>
          <a:p>
            <a:pPr indent="-327025" lvl="0" marL="457200" rtl="0" algn="l">
              <a:lnSpc>
                <a:spcPct val="115000"/>
              </a:lnSpc>
              <a:spcBef>
                <a:spcPts val="0"/>
              </a:spcBef>
              <a:spcAft>
                <a:spcPts val="0"/>
              </a:spcAft>
              <a:buClr>
                <a:schemeClr val="dk1"/>
              </a:buClr>
              <a:buSzPts val="1550"/>
              <a:buChar char="●"/>
            </a:pPr>
            <a:r>
              <a:rPr lang="en" sz="1550">
                <a:solidFill>
                  <a:schemeClr val="dk1"/>
                </a:solidFill>
              </a:rPr>
              <a:t>The team identified 2 conflicts</a:t>
            </a:r>
            <a:endParaRPr sz="1550">
              <a:solidFill>
                <a:schemeClr val="dk1"/>
              </a:solidFill>
            </a:endParaRPr>
          </a:p>
          <a:p>
            <a:pPr indent="-327025" lvl="0" marL="914400" rtl="0" algn="l">
              <a:spcBef>
                <a:spcPts val="0"/>
              </a:spcBef>
              <a:spcAft>
                <a:spcPts val="0"/>
              </a:spcAft>
              <a:buClr>
                <a:schemeClr val="dk1"/>
              </a:buClr>
              <a:buSzPts val="1550"/>
              <a:buAutoNum type="arabicParenR"/>
            </a:pPr>
            <a:r>
              <a:rPr i="1" lang="en" sz="1550">
                <a:solidFill>
                  <a:schemeClr val="dk1"/>
                </a:solidFill>
              </a:rPr>
              <a:t>Decreasing the weight of a moving object (Parameter 1) and increasing the velocity (Parameter 9)</a:t>
            </a:r>
            <a:endParaRPr i="1" sz="1550">
              <a:solidFill>
                <a:schemeClr val="dk1"/>
              </a:solidFill>
            </a:endParaRPr>
          </a:p>
          <a:p>
            <a:pPr indent="-327025" lvl="0" marL="914400" rtl="0" algn="l">
              <a:spcBef>
                <a:spcPts val="0"/>
              </a:spcBef>
              <a:spcAft>
                <a:spcPts val="0"/>
              </a:spcAft>
              <a:buClr>
                <a:schemeClr val="dk1"/>
              </a:buClr>
              <a:buSzPts val="1550"/>
              <a:buAutoNum type="arabicParenR"/>
            </a:pPr>
            <a:r>
              <a:rPr i="1" lang="en" sz="1550">
                <a:solidFill>
                  <a:schemeClr val="dk1"/>
                </a:solidFill>
              </a:rPr>
              <a:t>Decreasing the complexity of the design object (Parameter 36) and increasing the velocity (Parameter 9)</a:t>
            </a:r>
            <a:endParaRPr i="1" sz="1550">
              <a:solidFill>
                <a:schemeClr val="dk1"/>
              </a:solidFill>
            </a:endParaRPr>
          </a:p>
          <a:p>
            <a:pPr indent="0" lvl="0" marL="9144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p:txBody>
      </p:sp>
      <p:pic>
        <p:nvPicPr>
          <p:cNvPr id="228" name="Google Shape;228;p33"/>
          <p:cNvPicPr preferRelativeResize="0"/>
          <p:nvPr/>
        </p:nvPicPr>
        <p:blipFill>
          <a:blip r:embed="rId3">
            <a:alphaModFix/>
          </a:blip>
          <a:stretch>
            <a:fillRect/>
          </a:stretch>
        </p:blipFill>
        <p:spPr>
          <a:xfrm>
            <a:off x="4124425" y="1571125"/>
            <a:ext cx="4954825" cy="2739650"/>
          </a:xfrm>
          <a:prstGeom prst="rect">
            <a:avLst/>
          </a:prstGeom>
          <a:noFill/>
          <a:ln cap="flat" cmpd="sng" w="12700">
            <a:solidFill>
              <a:srgbClr val="000000"/>
            </a:solidFill>
            <a:prstDash val="solid"/>
            <a:miter lim="8000"/>
            <a:headEnd len="sm" w="sm" type="none"/>
            <a:tailEnd len="sm" w="sm" type="none"/>
          </a:ln>
        </p:spPr>
      </p:pic>
      <p:sp>
        <p:nvSpPr>
          <p:cNvPr id="229" name="Google Shape;22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TRIZ Continued</a:t>
            </a:r>
            <a:endParaRPr b="1" sz="3600">
              <a:solidFill>
                <a:schemeClr val="lt1"/>
              </a:solidFill>
              <a:latin typeface="Montserrat"/>
              <a:ea typeface="Montserrat"/>
              <a:cs typeface="Montserrat"/>
              <a:sym typeface="Montserrat"/>
            </a:endParaRPr>
          </a:p>
        </p:txBody>
      </p:sp>
      <p:sp>
        <p:nvSpPr>
          <p:cNvPr id="235" name="Google Shape;235;p34"/>
          <p:cNvSpPr txBox="1"/>
          <p:nvPr/>
        </p:nvSpPr>
        <p:spPr>
          <a:xfrm>
            <a:off x="76300" y="1514675"/>
            <a:ext cx="2934600" cy="3062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Char char="●"/>
            </a:pPr>
            <a:r>
              <a:rPr lang="en" sz="1700">
                <a:solidFill>
                  <a:schemeClr val="dk1"/>
                </a:solidFill>
              </a:rPr>
              <a:t>Once the conflicts were defined in generalized engineering parameters, the TRIZ contradiction matrix was used to identify </a:t>
            </a:r>
            <a:r>
              <a:rPr lang="en" sz="1700">
                <a:solidFill>
                  <a:schemeClr val="dk1"/>
                </a:solidFill>
              </a:rPr>
              <a:t>design</a:t>
            </a:r>
            <a:r>
              <a:rPr lang="en" sz="1700">
                <a:solidFill>
                  <a:schemeClr val="dk1"/>
                </a:solidFill>
              </a:rPr>
              <a:t> principles that could be used to generate solutions</a:t>
            </a:r>
            <a:endParaRPr sz="17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p:txBody>
      </p:sp>
      <p:pic>
        <p:nvPicPr>
          <p:cNvPr id="236" name="Google Shape;236;p34"/>
          <p:cNvPicPr preferRelativeResize="0"/>
          <p:nvPr/>
        </p:nvPicPr>
        <p:blipFill>
          <a:blip r:embed="rId3">
            <a:alphaModFix/>
          </a:blip>
          <a:stretch>
            <a:fillRect/>
          </a:stretch>
        </p:blipFill>
        <p:spPr>
          <a:xfrm>
            <a:off x="3105200" y="962513"/>
            <a:ext cx="5989700" cy="4029221"/>
          </a:xfrm>
          <a:prstGeom prst="rect">
            <a:avLst/>
          </a:prstGeom>
          <a:noFill/>
          <a:ln cap="flat" cmpd="sng" w="12700">
            <a:solidFill>
              <a:srgbClr val="000000"/>
            </a:solidFill>
            <a:prstDash val="solid"/>
            <a:miter lim="8000"/>
            <a:headEnd len="sm" w="sm" type="none"/>
            <a:tailEnd len="sm" w="sm" type="none"/>
          </a:ln>
        </p:spPr>
      </p:pic>
      <p:sp>
        <p:nvSpPr>
          <p:cNvPr id="237" name="Google Shape;23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TRIZ Continued</a:t>
            </a:r>
            <a:endParaRPr b="1" sz="3600">
              <a:solidFill>
                <a:schemeClr val="lt1"/>
              </a:solidFill>
              <a:latin typeface="Montserrat"/>
              <a:ea typeface="Montserrat"/>
              <a:cs typeface="Montserrat"/>
              <a:sym typeface="Montserrat"/>
            </a:endParaRPr>
          </a:p>
        </p:txBody>
      </p:sp>
      <p:graphicFrame>
        <p:nvGraphicFramePr>
          <p:cNvPr id="243" name="Google Shape;243;p35"/>
          <p:cNvGraphicFramePr/>
          <p:nvPr/>
        </p:nvGraphicFramePr>
        <p:xfrm>
          <a:off x="529850" y="1267250"/>
          <a:ext cx="3000000" cy="3000000"/>
        </p:xfrm>
        <a:graphic>
          <a:graphicData uri="http://schemas.openxmlformats.org/drawingml/2006/table">
            <a:tbl>
              <a:tblPr>
                <a:noFill/>
                <a:tableStyleId>{058B096B-049F-437E-9A7E-37B8D82AF50C}</a:tableStyleId>
              </a:tblPr>
              <a:tblGrid>
                <a:gridCol w="4061800"/>
                <a:gridCol w="4061800"/>
              </a:tblGrid>
              <a:tr h="40565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Conflict</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Principals</a:t>
                      </a:r>
                      <a:endParaRPr b="1" sz="1100">
                        <a:latin typeface="Times New Roman"/>
                        <a:ea typeface="Times New Roman"/>
                        <a:cs typeface="Times New Roman"/>
                        <a:sym typeface="Times New Roman"/>
                      </a:endParaRPr>
                    </a:p>
                  </a:txBody>
                  <a:tcPr marT="63500" marB="63500" marR="63500" marL="63500">
                    <a:solidFill>
                      <a:srgbClr val="CCCCCC"/>
                    </a:solidFill>
                  </a:tcPr>
                </a:tc>
              </a:tr>
              <a:tr h="405650">
                <a:tc rowSpan="4">
                  <a:txBody>
                    <a:bodyPr/>
                    <a:lstStyle/>
                    <a:p>
                      <a:pPr indent="0" lvl="0" marL="0" rtl="0" algn="l">
                        <a:spcBef>
                          <a:spcPts val="0"/>
                        </a:spcBef>
                        <a:spcAft>
                          <a:spcPts val="0"/>
                        </a:spcAft>
                        <a:buNone/>
                      </a:pPr>
                      <a:r>
                        <a:t/>
                      </a:r>
                      <a:endParaRPr i="1" sz="1550">
                        <a:solidFill>
                          <a:schemeClr val="dk1"/>
                        </a:solidFill>
                      </a:endParaRPr>
                    </a:p>
                    <a:p>
                      <a:pPr indent="0" lvl="0" marL="0" rtl="0" algn="l">
                        <a:spcBef>
                          <a:spcPts val="0"/>
                        </a:spcBef>
                        <a:spcAft>
                          <a:spcPts val="0"/>
                        </a:spcAft>
                        <a:buNone/>
                      </a:pPr>
                      <a:r>
                        <a:t/>
                      </a:r>
                      <a:endParaRPr i="1" sz="1550">
                        <a:solidFill>
                          <a:schemeClr val="dk1"/>
                        </a:solidFill>
                      </a:endParaRPr>
                    </a:p>
                    <a:p>
                      <a:pPr indent="0" lvl="0" marL="0" rtl="0" algn="l">
                        <a:spcBef>
                          <a:spcPts val="0"/>
                        </a:spcBef>
                        <a:spcAft>
                          <a:spcPts val="0"/>
                        </a:spcAft>
                        <a:buNone/>
                      </a:pPr>
                      <a:r>
                        <a:rPr i="1" lang="en" sz="1550">
                          <a:solidFill>
                            <a:schemeClr val="dk1"/>
                          </a:solidFill>
                        </a:rPr>
                        <a:t>1) </a:t>
                      </a:r>
                      <a:r>
                        <a:rPr i="1" lang="en" sz="1550">
                          <a:solidFill>
                            <a:schemeClr val="dk1"/>
                          </a:solidFill>
                        </a:rPr>
                        <a:t>Decreasing the weight of a moving object (Parameter 1) and increasing the velocity (Parameter 9)</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 Taking out</a:t>
                      </a:r>
                      <a:endParaRPr sz="1100">
                        <a:latin typeface="Times New Roman"/>
                        <a:ea typeface="Times New Roman"/>
                        <a:cs typeface="Times New Roman"/>
                        <a:sym typeface="Times New Roman"/>
                      </a:endParaRPr>
                    </a:p>
                  </a:txBody>
                  <a:tcPr marT="63500" marB="63500" marR="63500" marL="63500"/>
                </a:tc>
              </a:tr>
              <a:tr h="405650">
                <a:tc vMerge="1"/>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28: Mechanics substitution</a:t>
                      </a:r>
                      <a:endParaRPr sz="1100">
                        <a:latin typeface="Times New Roman"/>
                        <a:ea typeface="Times New Roman"/>
                        <a:cs typeface="Times New Roman"/>
                        <a:sym typeface="Times New Roman"/>
                      </a:endParaRPr>
                    </a:p>
                  </a:txBody>
                  <a:tcPr marT="63500" marB="63500" marR="63500" marL="63500"/>
                </a:tc>
              </a:tr>
              <a:tr h="405650">
                <a:tc vMerge="1"/>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13: ‘The other way round’</a:t>
                      </a:r>
                      <a:endParaRPr sz="1100">
                        <a:latin typeface="Times New Roman"/>
                        <a:ea typeface="Times New Roman"/>
                        <a:cs typeface="Times New Roman"/>
                        <a:sym typeface="Times New Roman"/>
                      </a:endParaRPr>
                    </a:p>
                  </a:txBody>
                  <a:tcPr marT="63500" marB="63500" marR="63500" marL="63500"/>
                </a:tc>
              </a:tr>
              <a:tr h="405650">
                <a:tc vMerge="1"/>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38: Strong oxidants</a:t>
                      </a:r>
                      <a:endParaRPr sz="1100">
                        <a:latin typeface="Times New Roman"/>
                        <a:ea typeface="Times New Roman"/>
                        <a:cs typeface="Times New Roman"/>
                        <a:sym typeface="Times New Roman"/>
                      </a:endParaRPr>
                    </a:p>
                  </a:txBody>
                  <a:tcPr marT="63500" marB="63500" marR="63500" marL="63500"/>
                </a:tc>
              </a:tr>
              <a:tr h="405650">
                <a:tc rowSpan="4">
                  <a:txBody>
                    <a:bodyPr/>
                    <a:lstStyle/>
                    <a:p>
                      <a:pPr indent="0" lvl="0" marL="0" rtl="0" algn="ctr">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i="1" lang="en" sz="1550">
                          <a:solidFill>
                            <a:schemeClr val="dk1"/>
                          </a:solidFill>
                        </a:rPr>
                        <a:t>2) D</a:t>
                      </a:r>
                      <a:r>
                        <a:rPr i="1" lang="en" sz="1550">
                          <a:solidFill>
                            <a:schemeClr val="dk1"/>
                          </a:solidFill>
                        </a:rPr>
                        <a:t>ecreasing the complexity of the design object (Parameter 36) and increasing the velocity (Parameter 9)</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28: Mechanics substitution</a:t>
                      </a:r>
                      <a:endParaRPr sz="1100">
                        <a:latin typeface="Times New Roman"/>
                        <a:ea typeface="Times New Roman"/>
                        <a:cs typeface="Times New Roman"/>
                        <a:sym typeface="Times New Roman"/>
                      </a:endParaRPr>
                    </a:p>
                  </a:txBody>
                  <a:tcPr marT="63500" marB="63500" marR="63500" marL="63500"/>
                </a:tc>
              </a:tr>
              <a:tr h="405650">
                <a:tc vMerge="1"/>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 Asymmetry</a:t>
                      </a:r>
                      <a:endParaRPr sz="1100">
                        <a:latin typeface="Times New Roman"/>
                        <a:ea typeface="Times New Roman"/>
                        <a:cs typeface="Times New Roman"/>
                        <a:sym typeface="Times New Roman"/>
                      </a:endParaRPr>
                    </a:p>
                  </a:txBody>
                  <a:tcPr marT="63500" marB="63500" marR="63500" marL="63500"/>
                </a:tc>
              </a:tr>
              <a:tr h="402300">
                <a:tc vMerge="1"/>
                <a:tc rowSpan="2">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10: Preliminary action</a:t>
                      </a:r>
                      <a:endParaRPr sz="1100">
                        <a:latin typeface="Times New Roman"/>
                        <a:ea typeface="Times New Roman"/>
                        <a:cs typeface="Times New Roman"/>
                        <a:sym typeface="Times New Roman"/>
                      </a:endParaRPr>
                    </a:p>
                  </a:txBody>
                  <a:tcPr marT="63500" marB="63500" marR="63500" marL="63500"/>
                </a:tc>
              </a:tr>
              <a:tr h="64725">
                <a:tc vMerge="1"/>
                <a:tc vMerge="1"/>
              </a:tr>
            </a:tbl>
          </a:graphicData>
        </a:graphic>
      </p:graphicFrame>
      <p:sp>
        <p:nvSpPr>
          <p:cNvPr id="244" name="Google Shape;24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Design by Analogy</a:t>
            </a:r>
            <a:endParaRPr b="1" sz="3600">
              <a:solidFill>
                <a:schemeClr val="lt1"/>
              </a:solidFill>
              <a:latin typeface="Montserrat"/>
              <a:ea typeface="Montserrat"/>
              <a:cs typeface="Montserrat"/>
              <a:sym typeface="Montserrat"/>
            </a:endParaRPr>
          </a:p>
        </p:txBody>
      </p:sp>
      <p:sp>
        <p:nvSpPr>
          <p:cNvPr id="250" name="Google Shape;250;p36"/>
          <p:cNvSpPr txBox="1"/>
          <p:nvPr/>
        </p:nvSpPr>
        <p:spPr>
          <a:xfrm>
            <a:off x="109675" y="1127600"/>
            <a:ext cx="6127200" cy="23241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chemeClr val="dk1"/>
              </a:buClr>
              <a:buSzPts val="1600"/>
              <a:buChar char="●"/>
            </a:pPr>
            <a:r>
              <a:rPr lang="en" sz="1600">
                <a:solidFill>
                  <a:schemeClr val="dk1"/>
                </a:solidFill>
              </a:rPr>
              <a:t>Design by analogy is an idea generation method that takes </a:t>
            </a:r>
            <a:r>
              <a:rPr lang="en" sz="1600">
                <a:solidFill>
                  <a:schemeClr val="dk1"/>
                </a:solidFill>
              </a:rPr>
              <a:t>inspiration</a:t>
            </a:r>
            <a:r>
              <a:rPr lang="en" sz="1600">
                <a:solidFill>
                  <a:schemeClr val="dk1"/>
                </a:solidFill>
              </a:rPr>
              <a:t> from natural systems to solve a </a:t>
            </a:r>
            <a:r>
              <a:rPr lang="en" sz="1600">
                <a:solidFill>
                  <a:schemeClr val="dk1"/>
                </a:solidFill>
              </a:rPr>
              <a:t>design</a:t>
            </a:r>
            <a:r>
              <a:rPr lang="en" sz="1600">
                <a:solidFill>
                  <a:schemeClr val="dk1"/>
                </a:solidFill>
              </a:rPr>
              <a:t> problem</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By identifying similarities between the present challenge and analogous situations in unrelated domains, designers can leverage proven principles and approaches to generate innovative concepts</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The team chose to research an elephant trunk and human arm</a:t>
            </a:r>
            <a:endParaRPr sz="16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p:txBody>
      </p:sp>
      <p:pic>
        <p:nvPicPr>
          <p:cNvPr id="251" name="Google Shape;251;p36"/>
          <p:cNvPicPr preferRelativeResize="0"/>
          <p:nvPr/>
        </p:nvPicPr>
        <p:blipFill>
          <a:blip r:embed="rId3">
            <a:alphaModFix/>
          </a:blip>
          <a:stretch>
            <a:fillRect/>
          </a:stretch>
        </p:blipFill>
        <p:spPr>
          <a:xfrm>
            <a:off x="186011" y="3270325"/>
            <a:ext cx="3307264" cy="1722525"/>
          </a:xfrm>
          <a:prstGeom prst="rect">
            <a:avLst/>
          </a:prstGeom>
          <a:noFill/>
          <a:ln cap="flat" cmpd="sng" w="12700">
            <a:solidFill>
              <a:srgbClr val="000000"/>
            </a:solidFill>
            <a:prstDash val="solid"/>
            <a:miter lim="8000"/>
            <a:headEnd len="sm" w="sm" type="none"/>
            <a:tailEnd len="sm" w="sm" type="none"/>
          </a:ln>
        </p:spPr>
      </p:pic>
      <p:pic>
        <p:nvPicPr>
          <p:cNvPr id="252" name="Google Shape;252;p36"/>
          <p:cNvPicPr preferRelativeResize="0"/>
          <p:nvPr/>
        </p:nvPicPr>
        <p:blipFill>
          <a:blip r:embed="rId4">
            <a:alphaModFix/>
          </a:blip>
          <a:stretch>
            <a:fillRect/>
          </a:stretch>
        </p:blipFill>
        <p:spPr>
          <a:xfrm>
            <a:off x="3648650" y="3248374"/>
            <a:ext cx="2469461" cy="1766438"/>
          </a:xfrm>
          <a:prstGeom prst="rect">
            <a:avLst/>
          </a:prstGeom>
          <a:noFill/>
          <a:ln>
            <a:noFill/>
          </a:ln>
        </p:spPr>
      </p:pic>
      <p:pic>
        <p:nvPicPr>
          <p:cNvPr id="253" name="Google Shape;253;p36"/>
          <p:cNvPicPr preferRelativeResize="0"/>
          <p:nvPr/>
        </p:nvPicPr>
        <p:blipFill>
          <a:blip r:embed="rId5">
            <a:alphaModFix/>
          </a:blip>
          <a:stretch>
            <a:fillRect/>
          </a:stretch>
        </p:blipFill>
        <p:spPr>
          <a:xfrm>
            <a:off x="6569973" y="1607925"/>
            <a:ext cx="2307974" cy="2985923"/>
          </a:xfrm>
          <a:prstGeom prst="rect">
            <a:avLst/>
          </a:prstGeom>
          <a:noFill/>
          <a:ln>
            <a:noFill/>
          </a:ln>
        </p:spPr>
      </p:pic>
      <p:sp>
        <p:nvSpPr>
          <p:cNvPr id="254" name="Google Shape;25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Morphological Analysis Matrix</a:t>
            </a:r>
            <a:endParaRPr b="1" sz="3600">
              <a:solidFill>
                <a:schemeClr val="lt1"/>
              </a:solidFill>
              <a:latin typeface="Montserrat"/>
              <a:ea typeface="Montserrat"/>
              <a:cs typeface="Montserrat"/>
              <a:sym typeface="Montserrat"/>
            </a:endParaRPr>
          </a:p>
        </p:txBody>
      </p:sp>
      <p:sp>
        <p:nvSpPr>
          <p:cNvPr id="260" name="Google Shape;260;p37"/>
          <p:cNvSpPr txBox="1"/>
          <p:nvPr/>
        </p:nvSpPr>
        <p:spPr>
          <a:xfrm>
            <a:off x="222600" y="1201325"/>
            <a:ext cx="3567900" cy="41019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 sz="1500">
                <a:solidFill>
                  <a:schemeClr val="dk1"/>
                </a:solidFill>
              </a:rPr>
              <a:t>The final phase of idea generation was morphological analysis which is a structured method used to explore all possible solutions by breaking it down into its fundamental components.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This technique encourages creative thinking by systematically examining the relationships between the different parameters of a problem</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This process </a:t>
            </a:r>
            <a:r>
              <a:rPr lang="en" sz="1500">
                <a:solidFill>
                  <a:schemeClr val="dk1"/>
                </a:solidFill>
              </a:rPr>
              <a:t>involves</a:t>
            </a:r>
            <a:r>
              <a:rPr lang="en" sz="1500">
                <a:solidFill>
                  <a:schemeClr val="dk1"/>
                </a:solidFill>
              </a:rPr>
              <a:t> identifying key functions of the product and listing potential solutions</a:t>
            </a:r>
            <a:endParaRPr sz="1500">
              <a:solidFill>
                <a:schemeClr val="dk1"/>
              </a:solidFill>
            </a:endParaRPr>
          </a:p>
          <a:p>
            <a:pPr indent="0" lvl="0" marL="457200" rtl="0" algn="l">
              <a:lnSpc>
                <a:spcPct val="115000"/>
              </a:lnSpc>
              <a:spcBef>
                <a:spcPts val="0"/>
              </a:spcBef>
              <a:spcAft>
                <a:spcPts val="0"/>
              </a:spcAft>
              <a:buNone/>
            </a:pPr>
            <a:r>
              <a:t/>
            </a:r>
            <a:endParaRPr sz="1300">
              <a:solidFill>
                <a:schemeClr val="dk1"/>
              </a:solidFill>
            </a:endParaRPr>
          </a:p>
        </p:txBody>
      </p:sp>
      <p:pic>
        <p:nvPicPr>
          <p:cNvPr id="261" name="Google Shape;261;p37"/>
          <p:cNvPicPr preferRelativeResize="0"/>
          <p:nvPr/>
        </p:nvPicPr>
        <p:blipFill>
          <a:blip r:embed="rId3">
            <a:alphaModFix/>
          </a:blip>
          <a:stretch>
            <a:fillRect/>
          </a:stretch>
        </p:blipFill>
        <p:spPr>
          <a:xfrm>
            <a:off x="3940725" y="1160625"/>
            <a:ext cx="4626723" cy="3643550"/>
          </a:xfrm>
          <a:prstGeom prst="rect">
            <a:avLst/>
          </a:prstGeom>
          <a:noFill/>
          <a:ln>
            <a:noFill/>
          </a:ln>
        </p:spPr>
      </p:pic>
      <p:sp>
        <p:nvSpPr>
          <p:cNvPr id="262" name="Google Shape;26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8"/>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268" name="Google Shape;268;p38"/>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38"/>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270" name="Google Shape;270;p38"/>
          <p:cNvSpPr txBox="1"/>
          <p:nvPr/>
        </p:nvSpPr>
        <p:spPr>
          <a:xfrm>
            <a:off x="1177288" y="119100"/>
            <a:ext cx="64818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Concept Refinement</a:t>
            </a:r>
            <a:endParaRPr b="1" sz="4500">
              <a:solidFill>
                <a:schemeClr val="lt1"/>
              </a:solidFill>
              <a:latin typeface="Montserrat"/>
              <a:ea typeface="Montserrat"/>
              <a:cs typeface="Montserrat"/>
              <a:sym typeface="Montserrat"/>
            </a:endParaRPr>
          </a:p>
        </p:txBody>
      </p:sp>
      <p:sp>
        <p:nvSpPr>
          <p:cNvPr id="271" name="Google Shape;271;p38"/>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  Concept Definition</a:t>
            </a:r>
            <a:endParaRPr sz="2400">
              <a:solidFill>
                <a:schemeClr val="dk1"/>
              </a:solidFill>
            </a:endParaRPr>
          </a:p>
          <a:p>
            <a:pPr indent="0" lvl="0" marL="0" rtl="0" algn="l">
              <a:spcBef>
                <a:spcPts val="0"/>
              </a:spcBef>
              <a:spcAft>
                <a:spcPts val="0"/>
              </a:spcAft>
              <a:buNone/>
            </a:pPr>
            <a:r>
              <a:rPr lang="en" sz="2400">
                <a:solidFill>
                  <a:schemeClr val="dk1"/>
                </a:solidFill>
              </a:rPr>
              <a:t>II. Detailed Sketches</a:t>
            </a:r>
            <a:endParaRPr sz="2400">
              <a:solidFill>
                <a:schemeClr val="dk1"/>
              </a:solidFill>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2" name="Google Shape;27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Definition</a:t>
            </a:r>
            <a:endParaRPr b="1" sz="3600">
              <a:solidFill>
                <a:schemeClr val="lt1"/>
              </a:solidFill>
              <a:latin typeface="Montserrat"/>
              <a:ea typeface="Montserrat"/>
              <a:cs typeface="Montserrat"/>
              <a:sym typeface="Montserrat"/>
            </a:endParaRPr>
          </a:p>
        </p:txBody>
      </p:sp>
      <p:sp>
        <p:nvSpPr>
          <p:cNvPr id="278" name="Google Shape;278;p39"/>
          <p:cNvSpPr txBox="1"/>
          <p:nvPr/>
        </p:nvSpPr>
        <p:spPr>
          <a:xfrm>
            <a:off x="311650" y="1398963"/>
            <a:ext cx="32922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Analyzing the range of possible solutions for each sub-function within the Morphological Matrix resulted in the development of several well-defined concepts for the robotic arm</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Each team member created a concept based on this criteria</a:t>
            </a:r>
            <a:endParaRPr sz="1800">
              <a:solidFill>
                <a:schemeClr val="dk1"/>
              </a:solidFill>
            </a:endParaRPr>
          </a:p>
        </p:txBody>
      </p:sp>
      <p:pic>
        <p:nvPicPr>
          <p:cNvPr id="279" name="Google Shape;279;p39"/>
          <p:cNvPicPr preferRelativeResize="0"/>
          <p:nvPr/>
        </p:nvPicPr>
        <p:blipFill>
          <a:blip r:embed="rId3">
            <a:alphaModFix/>
          </a:blip>
          <a:stretch>
            <a:fillRect/>
          </a:stretch>
        </p:blipFill>
        <p:spPr>
          <a:xfrm>
            <a:off x="3784850" y="996775"/>
            <a:ext cx="4289402" cy="4036876"/>
          </a:xfrm>
          <a:prstGeom prst="rect">
            <a:avLst/>
          </a:prstGeom>
          <a:noFill/>
          <a:ln>
            <a:noFill/>
          </a:ln>
        </p:spPr>
      </p:pic>
      <p:sp>
        <p:nvSpPr>
          <p:cNvPr id="280" name="Google Shape;28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1</a:t>
            </a:r>
            <a:endParaRPr b="1" sz="3600">
              <a:solidFill>
                <a:schemeClr val="lt1"/>
              </a:solidFill>
              <a:latin typeface="Montserrat"/>
              <a:ea typeface="Montserrat"/>
              <a:cs typeface="Montserrat"/>
              <a:sym typeface="Montserrat"/>
            </a:endParaRPr>
          </a:p>
        </p:txBody>
      </p:sp>
      <p:sp>
        <p:nvSpPr>
          <p:cNvPr id="286" name="Google Shape;28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40" title="IMG_4590.HEIC"/>
          <p:cNvPicPr preferRelativeResize="0"/>
          <p:nvPr/>
        </p:nvPicPr>
        <p:blipFill rotWithShape="1">
          <a:blip r:embed="rId3">
            <a:alphaModFix/>
          </a:blip>
          <a:srcRect b="13186" l="22049" r="9686" t="11935"/>
          <a:stretch/>
        </p:blipFill>
        <p:spPr>
          <a:xfrm rot="-5400000">
            <a:off x="2581374" y="295288"/>
            <a:ext cx="3981251" cy="5454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2</a:t>
            </a:r>
            <a:endParaRPr b="1" sz="3600">
              <a:solidFill>
                <a:schemeClr val="lt1"/>
              </a:solidFill>
              <a:latin typeface="Montserrat"/>
              <a:ea typeface="Montserrat"/>
              <a:cs typeface="Montserrat"/>
              <a:sym typeface="Montserrat"/>
            </a:endParaRPr>
          </a:p>
        </p:txBody>
      </p:sp>
      <p:pic>
        <p:nvPicPr>
          <p:cNvPr id="293" name="Google Shape;293;p41"/>
          <p:cNvPicPr preferRelativeResize="0"/>
          <p:nvPr/>
        </p:nvPicPr>
        <p:blipFill>
          <a:blip r:embed="rId3">
            <a:alphaModFix/>
          </a:blip>
          <a:stretch>
            <a:fillRect/>
          </a:stretch>
        </p:blipFill>
        <p:spPr>
          <a:xfrm>
            <a:off x="2399888" y="1066800"/>
            <a:ext cx="4344229" cy="3505200"/>
          </a:xfrm>
          <a:prstGeom prst="rect">
            <a:avLst/>
          </a:prstGeom>
          <a:noFill/>
          <a:ln>
            <a:noFill/>
          </a:ln>
        </p:spPr>
      </p:pic>
      <p:sp>
        <p:nvSpPr>
          <p:cNvPr id="294" name="Google Shape;29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100">
                <a:solidFill>
                  <a:schemeClr val="lt1"/>
                </a:solidFill>
                <a:latin typeface="Montserrat"/>
                <a:ea typeface="Montserrat"/>
                <a:cs typeface="Montserrat"/>
                <a:sym typeface="Montserrat"/>
              </a:rPr>
              <a:t>Problem Identification</a:t>
            </a:r>
            <a:endParaRPr b="1" sz="4100">
              <a:solidFill>
                <a:schemeClr val="lt1"/>
              </a:solidFill>
              <a:latin typeface="Montserrat"/>
              <a:ea typeface="Montserrat"/>
              <a:cs typeface="Montserrat"/>
              <a:sym typeface="Montserrat"/>
            </a:endParaRPr>
          </a:p>
        </p:txBody>
      </p:sp>
      <p:sp>
        <p:nvSpPr>
          <p:cNvPr id="73" name="Google Shape;73;p15"/>
          <p:cNvSpPr txBox="1"/>
          <p:nvPr/>
        </p:nvSpPr>
        <p:spPr>
          <a:xfrm>
            <a:off x="185275" y="1067625"/>
            <a:ext cx="5325600" cy="33219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1200"/>
              </a:spcBef>
              <a:spcAft>
                <a:spcPts val="0"/>
              </a:spcAft>
              <a:buNone/>
            </a:pPr>
            <a:r>
              <a:rPr b="1" lang="en" sz="1700">
                <a:solidFill>
                  <a:schemeClr val="dk1"/>
                </a:solidFill>
              </a:rPr>
              <a:t>Location:</a:t>
            </a:r>
            <a:r>
              <a:rPr lang="en" sz="1700">
                <a:solidFill>
                  <a:schemeClr val="dk1"/>
                </a:solidFill>
              </a:rPr>
              <a:t> Hanford Site, Washington State</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Background:</a:t>
            </a:r>
            <a:r>
              <a:rPr lang="en" sz="1700">
                <a:solidFill>
                  <a:schemeClr val="dk1"/>
                </a:solidFill>
              </a:rPr>
              <a:t> 45+ years of plutonium production has led to 56 million gallons of hazardous and radioactive waste stored at the Hanford Site.</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Problem:</a:t>
            </a:r>
            <a:r>
              <a:rPr lang="en" sz="1700">
                <a:solidFill>
                  <a:schemeClr val="dk1"/>
                </a:solidFill>
              </a:rPr>
              <a:t> Original tanks designed for 25 years; most now exceed this, with approximately 68 tanks in critical condition.</a:t>
            </a:r>
            <a:endParaRPr sz="1700">
              <a:solidFill>
                <a:schemeClr val="dk1"/>
              </a:solidFill>
            </a:endParaRPr>
          </a:p>
          <a:p>
            <a:pPr indent="0" lvl="0" marL="457200" rtl="0" algn="l">
              <a:lnSpc>
                <a:spcPct val="100000"/>
              </a:lnSpc>
              <a:spcBef>
                <a:spcPts val="1200"/>
              </a:spcBef>
              <a:spcAft>
                <a:spcPts val="0"/>
              </a:spcAft>
              <a:buNone/>
            </a:pPr>
            <a:r>
              <a:rPr b="1" lang="en" sz="1700">
                <a:solidFill>
                  <a:schemeClr val="dk1"/>
                </a:solidFill>
              </a:rPr>
              <a:t>Risk: </a:t>
            </a:r>
            <a:r>
              <a:rPr lang="en" sz="1700">
                <a:solidFill>
                  <a:schemeClr val="dk1"/>
                </a:solidFill>
              </a:rPr>
              <a:t>High environmental and health risks due to tank deterioration, posing a growing threat to surrounding areas.</a:t>
            </a:r>
            <a:endParaRPr sz="1700">
              <a:solidFill>
                <a:schemeClr val="dk1"/>
              </a:solidFill>
            </a:endParaRPr>
          </a:p>
          <a:p>
            <a:pPr indent="0" lvl="0" marL="0" rtl="0" algn="l">
              <a:lnSpc>
                <a:spcPct val="100000"/>
              </a:lnSpc>
              <a:spcBef>
                <a:spcPts val="1200"/>
              </a:spcBef>
              <a:spcAft>
                <a:spcPts val="0"/>
              </a:spcAft>
              <a:buNone/>
            </a:pPr>
            <a:r>
              <a:t/>
            </a:r>
            <a:endParaRPr sz="1500">
              <a:solidFill>
                <a:schemeClr val="dk1"/>
              </a:solidFill>
            </a:endParaRPr>
          </a:p>
        </p:txBody>
      </p:sp>
      <p:pic>
        <p:nvPicPr>
          <p:cNvPr id="74" name="Google Shape;74;p15"/>
          <p:cNvPicPr preferRelativeResize="0"/>
          <p:nvPr/>
        </p:nvPicPr>
        <p:blipFill>
          <a:blip r:embed="rId3">
            <a:alphaModFix/>
          </a:blip>
          <a:stretch>
            <a:fillRect/>
          </a:stretch>
        </p:blipFill>
        <p:spPr>
          <a:xfrm>
            <a:off x="6033831" y="3008563"/>
            <a:ext cx="2522019" cy="1670025"/>
          </a:xfrm>
          <a:prstGeom prst="rect">
            <a:avLst/>
          </a:prstGeom>
          <a:noFill/>
          <a:ln>
            <a:noFill/>
          </a:ln>
        </p:spPr>
      </p:pic>
      <p:pic>
        <p:nvPicPr>
          <p:cNvPr id="75" name="Google Shape;75;p15"/>
          <p:cNvPicPr preferRelativeResize="0"/>
          <p:nvPr/>
        </p:nvPicPr>
        <p:blipFill>
          <a:blip r:embed="rId4">
            <a:alphaModFix/>
          </a:blip>
          <a:stretch>
            <a:fillRect/>
          </a:stretch>
        </p:blipFill>
        <p:spPr>
          <a:xfrm>
            <a:off x="5659823" y="1067625"/>
            <a:ext cx="3172952" cy="1895125"/>
          </a:xfrm>
          <a:prstGeom prst="rect">
            <a:avLst/>
          </a:prstGeom>
          <a:noFill/>
          <a:ln>
            <a:noFill/>
          </a:ln>
        </p:spPr>
      </p:pic>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3</a:t>
            </a:r>
            <a:endParaRPr b="1" sz="3600">
              <a:solidFill>
                <a:schemeClr val="lt1"/>
              </a:solidFill>
              <a:latin typeface="Montserrat"/>
              <a:ea typeface="Montserrat"/>
              <a:cs typeface="Montserrat"/>
              <a:sym typeface="Montserrat"/>
            </a:endParaRPr>
          </a:p>
        </p:txBody>
      </p:sp>
      <p:pic>
        <p:nvPicPr>
          <p:cNvPr id="300" name="Google Shape;300;p42"/>
          <p:cNvPicPr preferRelativeResize="0"/>
          <p:nvPr/>
        </p:nvPicPr>
        <p:blipFill>
          <a:blip r:embed="rId3">
            <a:alphaModFix/>
          </a:blip>
          <a:stretch>
            <a:fillRect/>
          </a:stretch>
        </p:blipFill>
        <p:spPr>
          <a:xfrm>
            <a:off x="2700913" y="1066800"/>
            <a:ext cx="3742171" cy="3505200"/>
          </a:xfrm>
          <a:prstGeom prst="rect">
            <a:avLst/>
          </a:prstGeom>
          <a:noFill/>
          <a:ln>
            <a:noFill/>
          </a:ln>
        </p:spPr>
      </p:pic>
      <p:sp>
        <p:nvSpPr>
          <p:cNvPr id="301" name="Google Shape;30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Concept 4</a:t>
            </a:r>
            <a:endParaRPr b="1" sz="3600">
              <a:solidFill>
                <a:schemeClr val="lt1"/>
              </a:solidFill>
              <a:latin typeface="Montserrat"/>
              <a:ea typeface="Montserrat"/>
              <a:cs typeface="Montserrat"/>
              <a:sym typeface="Montserrat"/>
            </a:endParaRPr>
          </a:p>
        </p:txBody>
      </p:sp>
      <p:pic>
        <p:nvPicPr>
          <p:cNvPr id="307" name="Google Shape;307;p43"/>
          <p:cNvPicPr preferRelativeResize="0"/>
          <p:nvPr/>
        </p:nvPicPr>
        <p:blipFill>
          <a:blip r:embed="rId3">
            <a:alphaModFix/>
          </a:blip>
          <a:stretch>
            <a:fillRect/>
          </a:stretch>
        </p:blipFill>
        <p:spPr>
          <a:xfrm>
            <a:off x="2387264" y="946250"/>
            <a:ext cx="4369460" cy="3657599"/>
          </a:xfrm>
          <a:prstGeom prst="rect">
            <a:avLst/>
          </a:prstGeom>
          <a:noFill/>
          <a:ln>
            <a:noFill/>
          </a:ln>
        </p:spPr>
      </p:pic>
      <p:sp>
        <p:nvSpPr>
          <p:cNvPr id="308" name="Google Shape;30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Sponsor Concept</a:t>
            </a:r>
            <a:endParaRPr b="1" sz="3600">
              <a:solidFill>
                <a:schemeClr val="lt1"/>
              </a:solidFill>
              <a:latin typeface="Montserrat"/>
              <a:ea typeface="Montserrat"/>
              <a:cs typeface="Montserrat"/>
              <a:sym typeface="Montserrat"/>
            </a:endParaRPr>
          </a:p>
        </p:txBody>
      </p:sp>
      <p:pic>
        <p:nvPicPr>
          <p:cNvPr id="314" name="Google Shape;314;p44"/>
          <p:cNvPicPr preferRelativeResize="0"/>
          <p:nvPr/>
        </p:nvPicPr>
        <p:blipFill>
          <a:blip r:embed="rId3">
            <a:alphaModFix/>
          </a:blip>
          <a:stretch>
            <a:fillRect/>
          </a:stretch>
        </p:blipFill>
        <p:spPr>
          <a:xfrm>
            <a:off x="1834788" y="1278650"/>
            <a:ext cx="6637650" cy="3240700"/>
          </a:xfrm>
          <a:prstGeom prst="rect">
            <a:avLst/>
          </a:prstGeom>
          <a:noFill/>
          <a:ln>
            <a:noFill/>
          </a:ln>
        </p:spPr>
      </p:pic>
      <p:pic>
        <p:nvPicPr>
          <p:cNvPr id="315" name="Google Shape;315;p44"/>
          <p:cNvPicPr preferRelativeResize="0"/>
          <p:nvPr/>
        </p:nvPicPr>
        <p:blipFill rotWithShape="1">
          <a:blip r:embed="rId4">
            <a:alphaModFix/>
          </a:blip>
          <a:srcRect b="2878" l="51690" r="0" t="24615"/>
          <a:stretch/>
        </p:blipFill>
        <p:spPr>
          <a:xfrm rot="10800000">
            <a:off x="736663" y="1862250"/>
            <a:ext cx="4417401" cy="2352050"/>
          </a:xfrm>
          <a:prstGeom prst="rect">
            <a:avLst/>
          </a:prstGeom>
          <a:noFill/>
          <a:ln>
            <a:noFill/>
          </a:ln>
        </p:spPr>
      </p:pic>
      <p:sp>
        <p:nvSpPr>
          <p:cNvPr id="316" name="Google Shape;31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5"/>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322" name="Google Shape;322;p45"/>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45"/>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324" name="Google Shape;324;p45"/>
          <p:cNvSpPr txBox="1"/>
          <p:nvPr/>
        </p:nvSpPr>
        <p:spPr>
          <a:xfrm>
            <a:off x="0" y="143100"/>
            <a:ext cx="9144000" cy="9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Concept Selection</a:t>
            </a:r>
            <a:endParaRPr b="1" sz="4500">
              <a:solidFill>
                <a:schemeClr val="lt1"/>
              </a:solidFill>
              <a:latin typeface="Montserrat"/>
              <a:ea typeface="Montserrat"/>
              <a:cs typeface="Montserrat"/>
              <a:sym typeface="Montserrat"/>
            </a:endParaRPr>
          </a:p>
        </p:txBody>
      </p:sp>
      <p:sp>
        <p:nvSpPr>
          <p:cNvPr id="325" name="Google Shape;325;p45"/>
          <p:cNvSpPr txBox="1"/>
          <p:nvPr/>
        </p:nvSpPr>
        <p:spPr>
          <a:xfrm>
            <a:off x="385525" y="1383250"/>
            <a:ext cx="8320200" cy="2639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Pugh Chart</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Quantitatively Driven Team Effort Selection Matrix</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Concept Selection CAD Model</a:t>
            </a:r>
            <a:endParaRPr sz="2400">
              <a:solidFill>
                <a:schemeClr val="dk1"/>
              </a:solidFill>
            </a:endParaRPr>
          </a:p>
        </p:txBody>
      </p:sp>
      <p:sp>
        <p:nvSpPr>
          <p:cNvPr id="326" name="Google Shape;32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3600">
                <a:solidFill>
                  <a:schemeClr val="lt1"/>
                </a:solidFill>
                <a:latin typeface="Montserrat"/>
                <a:ea typeface="Montserrat"/>
                <a:cs typeface="Montserrat"/>
                <a:sym typeface="Montserrat"/>
              </a:rPr>
              <a:t>Concept Selection</a:t>
            </a:r>
            <a:endParaRPr b="1" sz="3600">
              <a:solidFill>
                <a:schemeClr val="lt1"/>
              </a:solidFill>
              <a:latin typeface="Montserrat"/>
              <a:ea typeface="Montserrat"/>
              <a:cs typeface="Montserrat"/>
              <a:sym typeface="Montserrat"/>
            </a:endParaRPr>
          </a:p>
        </p:txBody>
      </p:sp>
      <p:sp>
        <p:nvSpPr>
          <p:cNvPr id="332" name="Google Shape;332;p46"/>
          <p:cNvSpPr txBox="1"/>
          <p:nvPr/>
        </p:nvSpPr>
        <p:spPr>
          <a:xfrm>
            <a:off x="135725" y="956575"/>
            <a:ext cx="3842100" cy="42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900">
                <a:solidFill>
                  <a:schemeClr val="dk1"/>
                </a:solidFill>
              </a:rPr>
              <a:t>Pugh Chart</a:t>
            </a:r>
            <a:endParaRPr b="1" sz="1900">
              <a:solidFill>
                <a:schemeClr val="dk1"/>
              </a:solidFill>
            </a:endParaRPr>
          </a:p>
          <a:p>
            <a:pPr indent="-304800" lvl="0" marL="457200" rtl="0" algn="l">
              <a:lnSpc>
                <a:spcPct val="100000"/>
              </a:lnSpc>
              <a:spcBef>
                <a:spcPts val="1200"/>
              </a:spcBef>
              <a:spcAft>
                <a:spcPts val="0"/>
              </a:spcAft>
              <a:buClr>
                <a:schemeClr val="dk1"/>
              </a:buClr>
              <a:buSzPts val="1200"/>
              <a:buChar char="●"/>
            </a:pPr>
            <a:r>
              <a:rPr lang="en" sz="1200">
                <a:solidFill>
                  <a:schemeClr val="dk1"/>
                </a:solidFill>
              </a:rPr>
              <a:t>A decision-making tool used to compare design alternatives.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Helps visualize how well each concept meets customer needs against a datum.</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Supports systematic evaluation and selection of the best design option.</a:t>
            </a:r>
            <a:endParaRPr sz="12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 sz="1100">
                <a:solidFill>
                  <a:schemeClr val="dk1"/>
                </a:solidFill>
              </a:rPr>
              <a:t>Datum Design (Concept 3):</a:t>
            </a:r>
            <a:r>
              <a:rPr lang="en" sz="1100">
                <a:solidFill>
                  <a:schemeClr val="dk1"/>
                </a:solidFill>
              </a:rPr>
              <a:t> Baseline with all scores set to zero.</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 sz="1100">
                <a:solidFill>
                  <a:schemeClr val="dk1"/>
                </a:solidFill>
              </a:rPr>
              <a:t>Concept 4:</a:t>
            </a:r>
            <a:r>
              <a:rPr lang="en" sz="1100">
                <a:solidFill>
                  <a:schemeClr val="dk1"/>
                </a:solidFill>
              </a:rPr>
              <a:t> Highest score of </a:t>
            </a:r>
            <a:r>
              <a:rPr b="1" lang="en" sz="1100">
                <a:solidFill>
                  <a:schemeClr val="dk1"/>
                </a:solidFill>
              </a:rPr>
              <a:t>0.2867</a:t>
            </a:r>
            <a:r>
              <a:rPr lang="en" sz="1100">
                <a:solidFill>
                  <a:schemeClr val="dk1"/>
                </a:solidFill>
              </a:rPr>
              <a:t> (most stable and lightweight).</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Concept 1:</a:t>
            </a:r>
            <a:r>
              <a:rPr lang="en" sz="1100">
                <a:solidFill>
                  <a:schemeClr val="dk1"/>
                </a:solidFill>
              </a:rPr>
              <a:t> Score of </a:t>
            </a:r>
            <a:r>
              <a:rPr b="1" lang="en" sz="1100">
                <a:solidFill>
                  <a:schemeClr val="dk1"/>
                </a:solidFill>
              </a:rPr>
              <a:t>-0.6817</a:t>
            </a:r>
            <a:r>
              <a:rPr lang="en" sz="1100">
                <a:solidFill>
                  <a:schemeClr val="dk1"/>
                </a:solidFill>
              </a:rPr>
              <a:t> (underperformed).</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Concept 2:</a:t>
            </a:r>
            <a:r>
              <a:rPr lang="en" sz="1100">
                <a:solidFill>
                  <a:schemeClr val="dk1"/>
                </a:solidFill>
              </a:rPr>
              <a:t> Score of </a:t>
            </a:r>
            <a:r>
              <a:rPr b="1" lang="en" sz="1100">
                <a:solidFill>
                  <a:schemeClr val="dk1"/>
                </a:solidFill>
              </a:rPr>
              <a:t>-1.1326</a:t>
            </a:r>
            <a:r>
              <a:rPr lang="en" sz="1100">
                <a:solidFill>
                  <a:schemeClr val="dk1"/>
                </a:solidFill>
              </a:rPr>
              <a:t> (underperformed).</a:t>
            </a:r>
            <a:endParaRPr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 sz="1100">
                <a:solidFill>
                  <a:schemeClr val="dk1"/>
                </a:solidFill>
              </a:rPr>
              <a:t>Conclusion:</a:t>
            </a:r>
            <a:r>
              <a:rPr lang="en" sz="1100">
                <a:solidFill>
                  <a:schemeClr val="dk1"/>
                </a:solidFill>
              </a:rPr>
              <a:t> Concept 4 is the best design option due to its balance of lightweight, speed, and stability.</a:t>
            </a:r>
            <a:endParaRPr sz="1100">
              <a:solidFill>
                <a:schemeClr val="dk1"/>
              </a:solidFill>
            </a:endParaRPr>
          </a:p>
          <a:p>
            <a:pPr indent="0" lvl="0" marL="0" rtl="0" algn="l">
              <a:lnSpc>
                <a:spcPct val="115000"/>
              </a:lnSpc>
              <a:spcBef>
                <a:spcPts val="1200"/>
              </a:spcBef>
              <a:spcAft>
                <a:spcPts val="0"/>
              </a:spcAft>
              <a:buNone/>
            </a:pPr>
            <a:r>
              <a:t/>
            </a:r>
            <a:endParaRPr sz="1200">
              <a:solidFill>
                <a:schemeClr val="dk1"/>
              </a:solidFill>
            </a:endParaRPr>
          </a:p>
          <a:p>
            <a:pPr indent="0" lvl="0" marL="457200" rtl="0" algn="l">
              <a:spcBef>
                <a:spcPts val="120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 </a:t>
            </a:r>
            <a:endParaRPr sz="1800">
              <a:solidFill>
                <a:schemeClr val="dk2"/>
              </a:solidFill>
            </a:endParaRPr>
          </a:p>
        </p:txBody>
      </p:sp>
      <p:graphicFrame>
        <p:nvGraphicFramePr>
          <p:cNvPr id="333" name="Google Shape;333;p46"/>
          <p:cNvGraphicFramePr/>
          <p:nvPr/>
        </p:nvGraphicFramePr>
        <p:xfrm>
          <a:off x="3977825" y="1024350"/>
          <a:ext cx="3000000" cy="3000000"/>
        </p:xfrm>
        <a:graphic>
          <a:graphicData uri="http://schemas.openxmlformats.org/drawingml/2006/table">
            <a:tbl>
              <a:tblPr>
                <a:noFill/>
                <a:tableStyleId>{31A3A719-7480-4846-9289-9D57B9DB15D1}</a:tableStyleId>
              </a:tblPr>
              <a:tblGrid>
                <a:gridCol w="1323175"/>
                <a:gridCol w="756300"/>
                <a:gridCol w="756300"/>
                <a:gridCol w="756300"/>
                <a:gridCol w="756300"/>
                <a:gridCol w="756300"/>
              </a:tblGrid>
              <a:tr h="572625">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Selection Criteria</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3 (Datum)</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4</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CCCCCC"/>
                      </a:solidFill>
                      <a:prstDash val="solid"/>
                      <a:round/>
                      <a:headEnd len="sm" w="sm" type="none"/>
                      <a:tailEnd len="sm" w="sm" type="none"/>
                    </a:lnB>
                    <a:solidFill>
                      <a:srgbClr val="CCCCCC"/>
                    </a:solidFill>
                  </a:tcPr>
                </a:tc>
              </a:tr>
              <a:tr h="505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Highly Maneuverable / Fast</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0.1154</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05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Precise/Accurate Control</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0.0762</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Versatile</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0.1923</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505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Durable under harsh conditions</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0.1538</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Stable</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0.1818</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Lightweight</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0.1538</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Semi-Autonomous</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0.1538</a:t>
                      </a:r>
                      <a:endParaRPr sz="1100">
                        <a:latin typeface="Times New Roman"/>
                        <a:ea typeface="Times New Roman"/>
                        <a:cs typeface="Times New Roman"/>
                        <a:sym typeface="Times New Roman"/>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2500">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Sum</a:t>
                      </a:r>
                      <a:endParaRPr sz="1000"/>
                    </a:p>
                  </a:txBody>
                  <a:tcPr marT="25400" marB="25400" marR="25400" marL="25400" anchor="b">
                    <a:lnL cap="flat" cmpd="sng" w="5300">
                      <a:solidFill>
                        <a:srgbClr val="000000"/>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tcPr>
                </a:tc>
                <a:tc hMerge="1"/>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-0.6817</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-1.1326</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a:t>
                      </a:r>
                      <a:endParaRPr sz="1000"/>
                    </a:p>
                  </a:txBody>
                  <a:tcPr marT="25400" marB="25400" marR="25400" marL="25400"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highlight>
                            <a:srgbClr val="FFE599"/>
                          </a:highlight>
                          <a:latin typeface="Times New Roman"/>
                          <a:ea typeface="Times New Roman"/>
                          <a:cs typeface="Times New Roman"/>
                          <a:sym typeface="Times New Roman"/>
                        </a:rPr>
                        <a:t>0.2867</a:t>
                      </a:r>
                      <a:endParaRPr sz="1000">
                        <a:highlight>
                          <a:srgbClr val="FFE599"/>
                        </a:highlight>
                      </a:endParaRPr>
                    </a:p>
                  </a:txBody>
                  <a:tcPr marT="25400" marB="25400" marR="25400" marL="25400" anchor="b">
                    <a:lnL cap="flat" cmpd="sng" w="5300">
                      <a:solidFill>
                        <a:srgbClr val="CCCCCC"/>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000000"/>
                      </a:solidFill>
                      <a:prstDash val="solid"/>
                      <a:round/>
                      <a:headEnd len="sm" w="sm" type="none"/>
                      <a:tailEnd len="sm" w="sm" type="none"/>
                    </a:lnB>
                  </a:tcPr>
                </a:tc>
              </a:tr>
            </a:tbl>
          </a:graphicData>
        </a:graphic>
      </p:graphicFrame>
      <p:sp>
        <p:nvSpPr>
          <p:cNvPr id="334" name="Google Shape;33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3600">
                <a:solidFill>
                  <a:schemeClr val="lt1"/>
                </a:solidFill>
                <a:latin typeface="Montserrat"/>
                <a:ea typeface="Montserrat"/>
                <a:cs typeface="Montserrat"/>
                <a:sym typeface="Montserrat"/>
              </a:rPr>
              <a:t>Concept Selection</a:t>
            </a:r>
            <a:endParaRPr b="1" sz="3600">
              <a:solidFill>
                <a:schemeClr val="lt1"/>
              </a:solidFill>
              <a:latin typeface="Montserrat"/>
              <a:ea typeface="Montserrat"/>
              <a:cs typeface="Montserrat"/>
              <a:sym typeface="Montserrat"/>
            </a:endParaRPr>
          </a:p>
        </p:txBody>
      </p:sp>
      <p:sp>
        <p:nvSpPr>
          <p:cNvPr id="340" name="Google Shape;340;p47"/>
          <p:cNvSpPr txBox="1"/>
          <p:nvPr/>
        </p:nvSpPr>
        <p:spPr>
          <a:xfrm>
            <a:off x="354600" y="1067575"/>
            <a:ext cx="8434800" cy="95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The Quantitatively Driven Team Effort Selection Matrix (QDTESM) allows the team to evaluate concepts using quantifiable, performance-based criteria through calculated engineering values, providing a more objective comparison than qualitative methods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Each concept generated values based on their design for each Function Requirement</a:t>
            </a:r>
            <a:endParaRPr>
              <a:solidFill>
                <a:schemeClr val="dk1"/>
              </a:solidFill>
            </a:endParaRPr>
          </a:p>
        </p:txBody>
      </p:sp>
      <p:graphicFrame>
        <p:nvGraphicFramePr>
          <p:cNvPr id="341" name="Google Shape;341;p47"/>
          <p:cNvGraphicFramePr/>
          <p:nvPr/>
        </p:nvGraphicFramePr>
        <p:xfrm>
          <a:off x="1347850" y="2292675"/>
          <a:ext cx="3000000" cy="3000000"/>
        </p:xfrm>
        <a:graphic>
          <a:graphicData uri="http://schemas.openxmlformats.org/drawingml/2006/table">
            <a:tbl>
              <a:tblPr>
                <a:noFill/>
                <a:tableStyleId>{058B096B-049F-437E-9A7E-37B8D82AF50C}</a:tableStyleId>
              </a:tblPr>
              <a:tblGrid>
                <a:gridCol w="2329700"/>
                <a:gridCol w="1008850"/>
                <a:gridCol w="1071250"/>
                <a:gridCol w="977650"/>
                <a:gridCol w="1060850"/>
              </a:tblGrid>
              <a:tr h="316800">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Functional Requirements</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2</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Weight of Arm (kg)</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10.67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13.24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9.08</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5.723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Maximum Torque Output (Nm)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5.83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2.8</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5.21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3.9</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Positional Accuracy (mm)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10-30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10-30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10-30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10-30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Reach of Robotic Arm (m)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0.67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0.74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0.71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80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Frequency of Motion (Hz)</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25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1.67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42" name="Google Shape;34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4500">
                <a:solidFill>
                  <a:schemeClr val="lt1"/>
                </a:solidFill>
                <a:latin typeface="Montserrat"/>
                <a:ea typeface="Montserrat"/>
                <a:cs typeface="Montserrat"/>
                <a:sym typeface="Montserrat"/>
              </a:rPr>
              <a:t>Concept Selection</a:t>
            </a:r>
            <a:endParaRPr b="1" sz="4500">
              <a:solidFill>
                <a:schemeClr val="lt1"/>
              </a:solidFill>
              <a:latin typeface="Montserrat"/>
              <a:ea typeface="Montserrat"/>
              <a:cs typeface="Montserrat"/>
              <a:sym typeface="Montserrat"/>
            </a:endParaRPr>
          </a:p>
        </p:txBody>
      </p:sp>
      <p:sp>
        <p:nvSpPr>
          <p:cNvPr id="348" name="Google Shape;348;p48"/>
          <p:cNvSpPr txBox="1"/>
          <p:nvPr/>
        </p:nvSpPr>
        <p:spPr>
          <a:xfrm>
            <a:off x="160775" y="1440700"/>
            <a:ext cx="2712000" cy="2652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Parameters with different units were scaled by setting the worst value to 0 and the best to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Intermediate concept values were linearly interpolated between 0 and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Scaled values were then multiplied by each criterion's weight.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Weighted scores were summed to determine each concept’s overall rating.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49" name="Google Shape;349;p48"/>
          <p:cNvGraphicFramePr/>
          <p:nvPr/>
        </p:nvGraphicFramePr>
        <p:xfrm>
          <a:off x="3055850" y="1039800"/>
          <a:ext cx="3000000" cy="3000000"/>
        </p:xfrm>
        <a:graphic>
          <a:graphicData uri="http://schemas.openxmlformats.org/drawingml/2006/table">
            <a:tbl>
              <a:tblPr>
                <a:noFill/>
                <a:tableStyleId>{31A3A719-7480-4846-9289-9D57B9DB15D1}</a:tableStyleId>
              </a:tblPr>
              <a:tblGrid>
                <a:gridCol w="923925"/>
                <a:gridCol w="819150"/>
                <a:gridCol w="400050"/>
                <a:gridCol w="628650"/>
                <a:gridCol w="342900"/>
                <a:gridCol w="657225"/>
                <a:gridCol w="390525"/>
                <a:gridCol w="685800"/>
                <a:gridCol w="438150"/>
                <a:gridCol w="666750"/>
              </a:tblGrid>
              <a:tr h="209550">
                <a:tc row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Selection Criteria</a:t>
                      </a:r>
                      <a:endParaRPr b="1" sz="1100">
                        <a:latin typeface="Times New Roman"/>
                        <a:ea typeface="Times New Roman"/>
                        <a:cs typeface="Times New Roman"/>
                        <a:sym typeface="Times New Roman"/>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row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Criteria Importance</a:t>
                      </a:r>
                      <a:endParaRPr b="1" sz="1100">
                        <a:latin typeface="Times New Roman"/>
                        <a:ea typeface="Times New Roman"/>
                        <a:cs typeface="Times New Roman"/>
                        <a:sym typeface="Times New Roman"/>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hMerge="1"/>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2</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hMerge="1"/>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hMerge="1"/>
                <a:tc gridSpan="2">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Concept 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hMerge="1"/>
              </a:tr>
              <a:tr h="209550">
                <a:tc vMerge="1"/>
                <a:tc vMerge="1"/>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Raw</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Weighted</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Raw</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Weighted</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Raw</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Weighted</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Raw</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1100">
                          <a:latin typeface="Times New Roman"/>
                          <a:ea typeface="Times New Roman"/>
                          <a:cs typeface="Times New Roman"/>
                          <a:sym typeface="Times New Roman"/>
                        </a:rPr>
                        <a:t>Weighted</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CCCC"/>
                    </a:solidFill>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Weight of Arm (kg)</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0.658</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0.197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0.447</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0.134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Maximum Torque Output (Nm)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0.795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0.080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0.363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0.036</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Positional Accuracy (mm)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Reach of Robotic Arm (m)</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0.429</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0.064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0.150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0.571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0.086</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Frequency of Motion (Hz)</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0.4</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0.028</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0.011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Total</a:t>
                      </a:r>
                      <a:endParaRPr sz="1000"/>
                    </a:p>
                  </a:txBody>
                  <a:tcPr marT="25400" marB="2540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lang="en" sz="1100">
                          <a:highlight>
                            <a:srgbClr val="FFFF00"/>
                          </a:highlight>
                          <a:latin typeface="Times New Roman"/>
                          <a:ea typeface="Times New Roman"/>
                          <a:cs typeface="Times New Roman"/>
                          <a:sym typeface="Times New Roman"/>
                        </a:rPr>
                        <a:t>0.362</a:t>
                      </a:r>
                      <a:endParaRPr sz="1000">
                        <a:highlight>
                          <a:srgbClr val="FFFF00"/>
                        </a:highligh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1100">
                          <a:highlight>
                            <a:srgbClr val="FFFF00"/>
                          </a:highlight>
                          <a:latin typeface="Times New Roman"/>
                          <a:ea typeface="Times New Roman"/>
                          <a:cs typeface="Times New Roman"/>
                          <a:sym typeface="Times New Roman"/>
                        </a:rPr>
                        <a:t>0.400</a:t>
                      </a:r>
                      <a:endParaRPr sz="1000">
                        <a:highlight>
                          <a:srgbClr val="FFFF00"/>
                        </a:highligh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1100">
                          <a:highlight>
                            <a:srgbClr val="FFFF00"/>
                          </a:highlight>
                          <a:latin typeface="Times New Roman"/>
                          <a:ea typeface="Times New Roman"/>
                          <a:cs typeface="Times New Roman"/>
                          <a:sym typeface="Times New Roman"/>
                        </a:rPr>
                        <a:t>0.364</a:t>
                      </a:r>
                      <a:endParaRPr sz="1000">
                        <a:highlight>
                          <a:srgbClr val="FFFF00"/>
                        </a:highligh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lang="en" sz="1100">
                          <a:highlight>
                            <a:srgbClr val="FFFF00"/>
                          </a:highlight>
                          <a:latin typeface="Times New Roman"/>
                          <a:ea typeface="Times New Roman"/>
                          <a:cs typeface="Times New Roman"/>
                          <a:sym typeface="Times New Roman"/>
                        </a:rPr>
                        <a:t>0.433</a:t>
                      </a:r>
                      <a:endParaRPr sz="1000">
                        <a:highlight>
                          <a:srgbClr val="FFFF00"/>
                        </a:highlight>
                      </a:endParaRPr>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sp>
        <p:nvSpPr>
          <p:cNvPr id="350" name="Google Shape;3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3600">
                <a:solidFill>
                  <a:schemeClr val="lt1"/>
                </a:solidFill>
                <a:latin typeface="Montserrat"/>
                <a:ea typeface="Montserrat"/>
                <a:cs typeface="Montserrat"/>
                <a:sym typeface="Montserrat"/>
              </a:rPr>
              <a:t>Concept Selection</a:t>
            </a:r>
            <a:endParaRPr b="1" sz="3600">
              <a:solidFill>
                <a:schemeClr val="lt1"/>
              </a:solidFill>
              <a:latin typeface="Montserrat"/>
              <a:ea typeface="Montserrat"/>
              <a:cs typeface="Montserrat"/>
              <a:sym typeface="Montserrat"/>
            </a:endParaRPr>
          </a:p>
        </p:txBody>
      </p:sp>
      <p:pic>
        <p:nvPicPr>
          <p:cNvPr id="356" name="Google Shape;356;p49"/>
          <p:cNvPicPr preferRelativeResize="0"/>
          <p:nvPr/>
        </p:nvPicPr>
        <p:blipFill>
          <a:blip r:embed="rId3">
            <a:alphaModFix/>
          </a:blip>
          <a:stretch>
            <a:fillRect/>
          </a:stretch>
        </p:blipFill>
        <p:spPr>
          <a:xfrm>
            <a:off x="-201125" y="990163"/>
            <a:ext cx="4926326" cy="3734225"/>
          </a:xfrm>
          <a:prstGeom prst="rect">
            <a:avLst/>
          </a:prstGeom>
          <a:noFill/>
          <a:ln>
            <a:noFill/>
          </a:ln>
        </p:spPr>
      </p:pic>
      <p:pic>
        <p:nvPicPr>
          <p:cNvPr id="357" name="Google Shape;357;p49"/>
          <p:cNvPicPr preferRelativeResize="0"/>
          <p:nvPr/>
        </p:nvPicPr>
        <p:blipFill>
          <a:blip r:embed="rId4">
            <a:alphaModFix/>
          </a:blip>
          <a:stretch>
            <a:fillRect/>
          </a:stretch>
        </p:blipFill>
        <p:spPr>
          <a:xfrm>
            <a:off x="4284050" y="1373625"/>
            <a:ext cx="4964800" cy="3095050"/>
          </a:xfrm>
          <a:prstGeom prst="rect">
            <a:avLst/>
          </a:prstGeom>
          <a:noFill/>
          <a:ln>
            <a:noFill/>
          </a:ln>
        </p:spPr>
      </p:pic>
      <p:sp>
        <p:nvSpPr>
          <p:cNvPr id="358" name="Google Shape;35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0"/>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364" name="Google Shape;364;p50"/>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50"/>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366" name="Google Shape;366;p50"/>
          <p:cNvSpPr txBox="1"/>
          <p:nvPr/>
        </p:nvSpPr>
        <p:spPr>
          <a:xfrm>
            <a:off x="0" y="240900"/>
            <a:ext cx="91440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chemeClr val="lt1"/>
                </a:solidFill>
                <a:latin typeface="Montserrat"/>
                <a:ea typeface="Montserrat"/>
                <a:cs typeface="Montserrat"/>
                <a:sym typeface="Montserrat"/>
              </a:rPr>
              <a:t>Embodiment Design</a:t>
            </a:r>
            <a:endParaRPr b="1" sz="3700">
              <a:solidFill>
                <a:schemeClr val="lt1"/>
              </a:solidFill>
              <a:latin typeface="Montserrat"/>
              <a:ea typeface="Montserrat"/>
              <a:cs typeface="Montserrat"/>
              <a:sym typeface="Montserrat"/>
            </a:endParaRPr>
          </a:p>
        </p:txBody>
      </p:sp>
      <p:sp>
        <p:nvSpPr>
          <p:cNvPr id="367" name="Google Shape;367;p50"/>
          <p:cNvSpPr txBox="1"/>
          <p:nvPr/>
        </p:nvSpPr>
        <p:spPr>
          <a:xfrm>
            <a:off x="385525" y="1383250"/>
            <a:ext cx="8320200" cy="2639400"/>
          </a:xfrm>
          <a:prstGeom prst="rect">
            <a:avLst/>
          </a:prstGeom>
          <a:noFill/>
          <a:ln>
            <a:noFill/>
          </a:ln>
        </p:spPr>
        <p:txBody>
          <a:bodyPr anchorCtr="0" anchor="t" bIns="91425" lIns="91425" spcFirstLastPara="1" rIns="91425" wrap="square" tIns="91425">
            <a:noAutofit/>
          </a:bodyPr>
          <a:lstStyle/>
          <a:p>
            <a:pPr indent="-209550" lvl="0" marL="457200" rtl="0" algn="l">
              <a:spcBef>
                <a:spcPts val="0"/>
              </a:spcBef>
              <a:spcAft>
                <a:spcPts val="0"/>
              </a:spcAft>
              <a:buClr>
                <a:schemeClr val="dk1"/>
              </a:buClr>
              <a:buSzPts val="2400"/>
              <a:buAutoNum type="romanUcPeriod"/>
            </a:pPr>
            <a:r>
              <a:rPr lang="en" sz="2400">
                <a:solidFill>
                  <a:schemeClr val="dk1"/>
                </a:solidFill>
              </a:rPr>
              <a:t>Product Architecture</a:t>
            </a:r>
            <a:endParaRPr sz="2400">
              <a:solidFill>
                <a:schemeClr val="dk1"/>
              </a:solidFill>
            </a:endParaRPr>
          </a:p>
          <a:p>
            <a:pPr indent="-209550" lvl="0" marL="457200" rtl="0" algn="l">
              <a:spcBef>
                <a:spcPts val="0"/>
              </a:spcBef>
              <a:spcAft>
                <a:spcPts val="0"/>
              </a:spcAft>
              <a:buClr>
                <a:schemeClr val="dk1"/>
              </a:buClr>
              <a:buSzPts val="2400"/>
              <a:buAutoNum type="romanUcPeriod"/>
            </a:pPr>
            <a:r>
              <a:rPr lang="en" sz="2400">
                <a:solidFill>
                  <a:schemeClr val="dk1"/>
                </a:solidFill>
              </a:rPr>
              <a:t>Definitive Layout</a:t>
            </a:r>
            <a:endParaRPr sz="2400">
              <a:solidFill>
                <a:schemeClr val="dk1"/>
              </a:solidFill>
            </a:endParaRPr>
          </a:p>
          <a:p>
            <a:pPr indent="-209550" lvl="0" marL="457200" rtl="0" algn="l">
              <a:spcBef>
                <a:spcPts val="0"/>
              </a:spcBef>
              <a:spcAft>
                <a:spcPts val="0"/>
              </a:spcAft>
              <a:buClr>
                <a:schemeClr val="dk1"/>
              </a:buClr>
              <a:buSzPts val="2400"/>
              <a:buAutoNum type="romanUcPeriod"/>
            </a:pPr>
            <a:r>
              <a:rPr lang="en" sz="2400">
                <a:solidFill>
                  <a:schemeClr val="dk1"/>
                </a:solidFill>
              </a:rPr>
              <a:t>Technical Analysis</a:t>
            </a:r>
            <a:endParaRPr sz="2400">
              <a:solidFill>
                <a:schemeClr val="dk1"/>
              </a:solidFill>
            </a:endParaRPr>
          </a:p>
          <a:p>
            <a:pPr indent="-209550" lvl="0" marL="457200" rtl="0" algn="l">
              <a:spcBef>
                <a:spcPts val="0"/>
              </a:spcBef>
              <a:spcAft>
                <a:spcPts val="0"/>
              </a:spcAft>
              <a:buClr>
                <a:schemeClr val="dk1"/>
              </a:buClr>
              <a:buSzPts val="2400"/>
              <a:buAutoNum type="romanUcPeriod"/>
            </a:pPr>
            <a:r>
              <a:rPr lang="en" sz="2400">
                <a:solidFill>
                  <a:schemeClr val="dk1"/>
                </a:solidFill>
              </a:rPr>
              <a:t>Preliminary Product Risk Analysis</a:t>
            </a:r>
            <a:endParaRPr sz="2400">
              <a:solidFill>
                <a:schemeClr val="dk1"/>
              </a:solidFill>
            </a:endParaRPr>
          </a:p>
        </p:txBody>
      </p:sp>
      <p:sp>
        <p:nvSpPr>
          <p:cNvPr id="368" name="Google Shape;36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Fasteners</a:t>
            </a:r>
            <a:endParaRPr b="1" sz="3600">
              <a:solidFill>
                <a:schemeClr val="lt1"/>
              </a:solidFill>
              <a:latin typeface="Montserrat"/>
              <a:ea typeface="Montserrat"/>
              <a:cs typeface="Montserrat"/>
              <a:sym typeface="Montserrat"/>
            </a:endParaRPr>
          </a:p>
        </p:txBody>
      </p:sp>
      <p:sp>
        <p:nvSpPr>
          <p:cNvPr id="374" name="Google Shape;374;p51"/>
          <p:cNvSpPr txBox="1"/>
          <p:nvPr/>
        </p:nvSpPr>
        <p:spPr>
          <a:xfrm>
            <a:off x="373500" y="1414050"/>
            <a:ext cx="4099200" cy="27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Motor Connections</a:t>
            </a:r>
            <a:endParaRPr b="1"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All range from M4, M6, and M2 connections for motor connections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Plan to utilize these screws in PLA connections and metal Extrusion Connections to reduce cost and complexity </a:t>
            </a:r>
            <a:endParaRPr sz="20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id="375" name="Google Shape;375;p51"/>
          <p:cNvPicPr preferRelativeResize="0"/>
          <p:nvPr/>
        </p:nvPicPr>
        <p:blipFill rotWithShape="1">
          <a:blip r:embed="rId3">
            <a:alphaModFix/>
          </a:blip>
          <a:srcRect b="2304" l="9266" r="3556" t="17682"/>
          <a:stretch/>
        </p:blipFill>
        <p:spPr>
          <a:xfrm>
            <a:off x="4669775" y="1567463"/>
            <a:ext cx="4364676" cy="2503874"/>
          </a:xfrm>
          <a:prstGeom prst="rect">
            <a:avLst/>
          </a:prstGeom>
          <a:noFill/>
          <a:ln cap="flat" cmpd="sng" w="9525">
            <a:solidFill>
              <a:schemeClr val="dk2"/>
            </a:solidFill>
            <a:prstDash val="solid"/>
            <a:round/>
            <a:headEnd len="sm" w="sm" type="none"/>
            <a:tailEnd len="sm" w="sm" type="none"/>
          </a:ln>
        </p:spPr>
      </p:pic>
      <p:sp>
        <p:nvSpPr>
          <p:cNvPr id="376" name="Google Shape;37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82" name="Google Shape;82;p16"/>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6"/>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84" name="Google Shape;84;p16"/>
          <p:cNvSpPr txBox="1"/>
          <p:nvPr/>
        </p:nvSpPr>
        <p:spPr>
          <a:xfrm>
            <a:off x="2885100" y="119100"/>
            <a:ext cx="33738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Problem </a:t>
            </a:r>
            <a:endParaRPr b="1" sz="4500">
              <a:solidFill>
                <a:schemeClr val="lt1"/>
              </a:solidFill>
              <a:latin typeface="Montserrat"/>
              <a:ea typeface="Montserrat"/>
              <a:cs typeface="Montserrat"/>
              <a:sym typeface="Montserrat"/>
            </a:endParaRPr>
          </a:p>
        </p:txBody>
      </p:sp>
      <p:sp>
        <p:nvSpPr>
          <p:cNvPr id="85" name="Google Shape;85;p16"/>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I.  Solution Neutral Problem Statement</a:t>
            </a:r>
            <a:endParaRPr sz="2400">
              <a:solidFill>
                <a:schemeClr val="dk1"/>
              </a:solidFill>
            </a:endParaRPr>
          </a:p>
          <a:p>
            <a:pPr indent="0" lvl="0" marL="0" rtl="0" algn="l">
              <a:spcBef>
                <a:spcPts val="0"/>
              </a:spcBef>
              <a:spcAft>
                <a:spcPts val="0"/>
              </a:spcAft>
              <a:buNone/>
            </a:pPr>
            <a:r>
              <a:rPr lang="en" sz="2400">
                <a:solidFill>
                  <a:schemeClr val="dk1"/>
                </a:solidFill>
              </a:rPr>
              <a:t>II. Mission Statement</a:t>
            </a:r>
            <a:endParaRPr sz="2400">
              <a:solidFill>
                <a:schemeClr val="dk1"/>
              </a:solidFill>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Fasteners</a:t>
            </a:r>
            <a:endParaRPr b="1" sz="3700">
              <a:solidFill>
                <a:schemeClr val="lt1"/>
              </a:solidFill>
              <a:latin typeface="Montserrat"/>
              <a:ea typeface="Montserrat"/>
              <a:cs typeface="Montserrat"/>
              <a:sym typeface="Montserrat"/>
            </a:endParaRPr>
          </a:p>
        </p:txBody>
      </p:sp>
      <p:sp>
        <p:nvSpPr>
          <p:cNvPr id="382" name="Google Shape;382;p52"/>
          <p:cNvSpPr txBox="1"/>
          <p:nvPr/>
        </p:nvSpPr>
        <p:spPr>
          <a:xfrm>
            <a:off x="171200" y="975725"/>
            <a:ext cx="6501300" cy="20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Heat Set Inserts for 3D </a:t>
            </a:r>
            <a:r>
              <a:rPr b="1" lang="en" sz="1500">
                <a:solidFill>
                  <a:schemeClr val="dk1"/>
                </a:solidFill>
              </a:rPr>
              <a:t>Printing</a:t>
            </a:r>
            <a:endParaRPr b="1" sz="1500">
              <a:solidFill>
                <a:schemeClr val="dk1"/>
              </a:solidFill>
            </a:endParaRPr>
          </a:p>
          <a:p>
            <a:pPr indent="0" lvl="0" marL="457200" rtl="0" algn="l">
              <a:spcBef>
                <a:spcPts val="0"/>
              </a:spcBef>
              <a:spcAft>
                <a:spcPts val="0"/>
              </a:spcAft>
              <a:buNone/>
            </a:pPr>
            <a:r>
              <a:rPr lang="en" sz="1500">
                <a:solidFill>
                  <a:schemeClr val="dk1"/>
                </a:solidFill>
              </a:rPr>
              <a:t>What: Threaded metal inserts (usually brass) installed into plastic parts</a:t>
            </a:r>
            <a:endParaRPr sz="1500">
              <a:solidFill>
                <a:schemeClr val="dk1"/>
              </a:solidFill>
            </a:endParaRPr>
          </a:p>
          <a:p>
            <a:pPr indent="0" lvl="0" marL="457200" rtl="0" algn="l">
              <a:spcBef>
                <a:spcPts val="0"/>
              </a:spcBef>
              <a:spcAft>
                <a:spcPts val="0"/>
              </a:spcAft>
              <a:buNone/>
            </a:pPr>
            <a:r>
              <a:rPr lang="en" sz="1500">
                <a:solidFill>
                  <a:schemeClr val="dk1"/>
                </a:solidFill>
              </a:rPr>
              <a:t>How: Heated and pressed into pre-designed holes, melting surrounding plastic</a:t>
            </a:r>
            <a:endParaRPr sz="1500">
              <a:solidFill>
                <a:schemeClr val="dk1"/>
              </a:solidFill>
            </a:endParaRPr>
          </a:p>
          <a:p>
            <a:pPr indent="0" lvl="0" marL="457200" rtl="0" algn="l">
              <a:spcBef>
                <a:spcPts val="0"/>
              </a:spcBef>
              <a:spcAft>
                <a:spcPts val="0"/>
              </a:spcAft>
              <a:buNone/>
            </a:pPr>
            <a:r>
              <a:rPr lang="en" sz="1500">
                <a:solidFill>
                  <a:schemeClr val="dk1"/>
                </a:solidFill>
              </a:rPr>
              <a:t>Why: Provide stronger threads than tapped or printed plastic threads</a:t>
            </a:r>
            <a:endParaRPr sz="1500">
              <a:solidFill>
                <a:schemeClr val="dk1"/>
              </a:solidFill>
            </a:endParaRPr>
          </a:p>
          <a:p>
            <a:pPr indent="0" lvl="0" marL="0" rtl="0" algn="l">
              <a:spcBef>
                <a:spcPts val="0"/>
              </a:spcBef>
              <a:spcAft>
                <a:spcPts val="0"/>
              </a:spcAft>
              <a:buNone/>
            </a:pPr>
            <a:r>
              <a:rPr b="1" lang="en" sz="1500">
                <a:solidFill>
                  <a:schemeClr val="dk1"/>
                </a:solidFill>
              </a:rPr>
              <a:t>Benefits:</a:t>
            </a:r>
            <a:endParaRPr b="1"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Improved pull-out and torque resistance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More wear-resistant than plastic threads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Suitable for most thermoplastics (PLA, ABS, PETG, etc.)</a:t>
            </a:r>
            <a:endParaRPr sz="1500">
              <a:solidFill>
                <a:schemeClr val="dk1"/>
              </a:solidFill>
            </a:endParaRPr>
          </a:p>
          <a:p>
            <a:pPr indent="0" lvl="0" marL="0" rtl="0" algn="l">
              <a:spcBef>
                <a:spcPts val="0"/>
              </a:spcBef>
              <a:spcAft>
                <a:spcPts val="0"/>
              </a:spcAft>
              <a:buNone/>
            </a:pPr>
            <a:r>
              <a:rPr b="1" lang="en" sz="1500">
                <a:solidFill>
                  <a:schemeClr val="dk1"/>
                </a:solidFill>
              </a:rPr>
              <a:t>Installation:</a:t>
            </a:r>
            <a:endParaRPr b="1"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Use soldering iron (set ~10-20°C above printing temperature)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Press insert into slightly undersized hole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Allow plastic to cool and solidify around insert</a:t>
            </a:r>
            <a:endParaRPr sz="1500">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id="383" name="Google Shape;383;p52"/>
          <p:cNvPicPr preferRelativeResize="0"/>
          <p:nvPr/>
        </p:nvPicPr>
        <p:blipFill>
          <a:blip r:embed="rId3">
            <a:alphaModFix/>
          </a:blip>
          <a:stretch>
            <a:fillRect/>
          </a:stretch>
        </p:blipFill>
        <p:spPr>
          <a:xfrm>
            <a:off x="7263425" y="1659600"/>
            <a:ext cx="1393400" cy="2158850"/>
          </a:xfrm>
          <a:prstGeom prst="rect">
            <a:avLst/>
          </a:prstGeom>
          <a:noFill/>
          <a:ln>
            <a:noFill/>
          </a:ln>
        </p:spPr>
      </p:pic>
      <p:sp>
        <p:nvSpPr>
          <p:cNvPr id="384" name="Google Shape;38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Motor Selection</a:t>
            </a:r>
            <a:endParaRPr sz="3000">
              <a:solidFill>
                <a:schemeClr val="lt1"/>
              </a:solidFill>
              <a:latin typeface="Open Sans"/>
              <a:ea typeface="Open Sans"/>
              <a:cs typeface="Open Sans"/>
              <a:sym typeface="Open Sans"/>
            </a:endParaRPr>
          </a:p>
        </p:txBody>
      </p:sp>
      <p:pic>
        <p:nvPicPr>
          <p:cNvPr id="390" name="Google Shape;390;p53"/>
          <p:cNvPicPr preferRelativeResize="0"/>
          <p:nvPr/>
        </p:nvPicPr>
        <p:blipFill>
          <a:blip r:embed="rId3">
            <a:alphaModFix/>
          </a:blip>
          <a:stretch>
            <a:fillRect/>
          </a:stretch>
        </p:blipFill>
        <p:spPr>
          <a:xfrm>
            <a:off x="83475" y="819628"/>
            <a:ext cx="4373852" cy="2244597"/>
          </a:xfrm>
          <a:prstGeom prst="rect">
            <a:avLst/>
          </a:prstGeom>
          <a:noFill/>
          <a:ln>
            <a:noFill/>
          </a:ln>
        </p:spPr>
      </p:pic>
      <p:pic>
        <p:nvPicPr>
          <p:cNvPr id="391" name="Google Shape;391;p53"/>
          <p:cNvPicPr preferRelativeResize="0"/>
          <p:nvPr/>
        </p:nvPicPr>
        <p:blipFill>
          <a:blip r:embed="rId4">
            <a:alphaModFix/>
          </a:blip>
          <a:stretch>
            <a:fillRect/>
          </a:stretch>
        </p:blipFill>
        <p:spPr>
          <a:xfrm>
            <a:off x="4752950" y="819625"/>
            <a:ext cx="4108073" cy="2244599"/>
          </a:xfrm>
          <a:prstGeom prst="rect">
            <a:avLst/>
          </a:prstGeom>
          <a:noFill/>
          <a:ln>
            <a:noFill/>
          </a:ln>
        </p:spPr>
      </p:pic>
      <p:sp>
        <p:nvSpPr>
          <p:cNvPr id="392" name="Google Shape;392;p53"/>
          <p:cNvSpPr txBox="1"/>
          <p:nvPr/>
        </p:nvSpPr>
        <p:spPr>
          <a:xfrm>
            <a:off x="254825" y="778450"/>
            <a:ext cx="16800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highlight>
                  <a:srgbClr val="FFFF00"/>
                </a:highlight>
              </a:rPr>
              <a:t>Shoulder Joint</a:t>
            </a:r>
            <a:endParaRPr sz="1800">
              <a:solidFill>
                <a:schemeClr val="dk2"/>
              </a:solidFill>
              <a:highlight>
                <a:srgbClr val="FFFF00"/>
              </a:highlight>
            </a:endParaRPr>
          </a:p>
        </p:txBody>
      </p:sp>
      <p:sp>
        <p:nvSpPr>
          <p:cNvPr id="393" name="Google Shape;393;p53"/>
          <p:cNvSpPr txBox="1"/>
          <p:nvPr/>
        </p:nvSpPr>
        <p:spPr>
          <a:xfrm>
            <a:off x="7471975" y="1235050"/>
            <a:ext cx="1440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highlight>
                  <a:srgbClr val="FFFF00"/>
                </a:highlight>
              </a:rPr>
              <a:t>Elbow Joint</a:t>
            </a:r>
            <a:endParaRPr sz="1800">
              <a:solidFill>
                <a:schemeClr val="dk2"/>
              </a:solidFill>
              <a:highlight>
                <a:srgbClr val="FFFF00"/>
              </a:highlight>
            </a:endParaRPr>
          </a:p>
        </p:txBody>
      </p:sp>
      <p:pic>
        <p:nvPicPr>
          <p:cNvPr id="394" name="Google Shape;394;p53"/>
          <p:cNvPicPr preferRelativeResize="0"/>
          <p:nvPr/>
        </p:nvPicPr>
        <p:blipFill>
          <a:blip r:embed="rId5">
            <a:alphaModFix/>
          </a:blip>
          <a:stretch>
            <a:fillRect/>
          </a:stretch>
        </p:blipFill>
        <p:spPr>
          <a:xfrm>
            <a:off x="2686525" y="3064225"/>
            <a:ext cx="3770948" cy="1867601"/>
          </a:xfrm>
          <a:prstGeom prst="rect">
            <a:avLst/>
          </a:prstGeom>
          <a:noFill/>
          <a:ln>
            <a:noFill/>
          </a:ln>
        </p:spPr>
      </p:pic>
      <p:sp>
        <p:nvSpPr>
          <p:cNvPr id="395" name="Google Shape;395;p53"/>
          <p:cNvSpPr txBox="1"/>
          <p:nvPr/>
        </p:nvSpPr>
        <p:spPr>
          <a:xfrm>
            <a:off x="2860000" y="2946875"/>
            <a:ext cx="13752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highlight>
                  <a:srgbClr val="FFFF00"/>
                </a:highlight>
              </a:rPr>
              <a:t>Wrist Joint</a:t>
            </a:r>
            <a:endParaRPr sz="1800">
              <a:solidFill>
                <a:schemeClr val="dk2"/>
              </a:solidFill>
              <a:highlight>
                <a:srgbClr val="FFFF00"/>
              </a:highlight>
            </a:endParaRPr>
          </a:p>
        </p:txBody>
      </p:sp>
      <p:sp>
        <p:nvSpPr>
          <p:cNvPr id="396" name="Google Shape;39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200">
                <a:solidFill>
                  <a:schemeClr val="lt1"/>
                </a:solidFill>
                <a:latin typeface="Montserrat"/>
                <a:ea typeface="Montserrat"/>
                <a:cs typeface="Montserrat"/>
                <a:sym typeface="Montserrat"/>
              </a:rPr>
              <a:t>Detailed CAD - Joint Motor(s)</a:t>
            </a:r>
            <a:endParaRPr b="1" sz="3200">
              <a:solidFill>
                <a:schemeClr val="lt1"/>
              </a:solidFill>
              <a:latin typeface="Montserrat"/>
              <a:ea typeface="Montserrat"/>
              <a:cs typeface="Montserrat"/>
              <a:sym typeface="Montserrat"/>
            </a:endParaRPr>
          </a:p>
        </p:txBody>
      </p:sp>
      <p:pic>
        <p:nvPicPr>
          <p:cNvPr id="402" name="Google Shape;402;p54"/>
          <p:cNvPicPr preferRelativeResize="0"/>
          <p:nvPr/>
        </p:nvPicPr>
        <p:blipFill>
          <a:blip r:embed="rId3">
            <a:alphaModFix/>
          </a:blip>
          <a:stretch>
            <a:fillRect/>
          </a:stretch>
        </p:blipFill>
        <p:spPr>
          <a:xfrm>
            <a:off x="2695183" y="1920825"/>
            <a:ext cx="1701539" cy="1525226"/>
          </a:xfrm>
          <a:prstGeom prst="rect">
            <a:avLst/>
          </a:prstGeom>
          <a:noFill/>
          <a:ln>
            <a:noFill/>
          </a:ln>
        </p:spPr>
      </p:pic>
      <p:pic>
        <p:nvPicPr>
          <p:cNvPr id="403" name="Google Shape;403;p54"/>
          <p:cNvPicPr preferRelativeResize="0"/>
          <p:nvPr/>
        </p:nvPicPr>
        <p:blipFill>
          <a:blip r:embed="rId4">
            <a:alphaModFix/>
          </a:blip>
          <a:stretch>
            <a:fillRect/>
          </a:stretch>
        </p:blipFill>
        <p:spPr>
          <a:xfrm>
            <a:off x="4577297" y="1944860"/>
            <a:ext cx="1551998" cy="1477161"/>
          </a:xfrm>
          <a:prstGeom prst="rect">
            <a:avLst/>
          </a:prstGeom>
          <a:noFill/>
          <a:ln>
            <a:noFill/>
          </a:ln>
        </p:spPr>
      </p:pic>
      <p:sp>
        <p:nvSpPr>
          <p:cNvPr id="404" name="Google Shape;404;p54"/>
          <p:cNvSpPr txBox="1"/>
          <p:nvPr/>
        </p:nvSpPr>
        <p:spPr>
          <a:xfrm>
            <a:off x="474000" y="1006425"/>
            <a:ext cx="8196000" cy="91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We selected brushless DC motors and </a:t>
            </a:r>
            <a:r>
              <a:rPr lang="en" sz="1800">
                <a:solidFill>
                  <a:schemeClr val="dk1"/>
                </a:solidFill>
              </a:rPr>
              <a:t>prioritized</a:t>
            </a:r>
            <a:r>
              <a:rPr lang="en" sz="1800">
                <a:solidFill>
                  <a:schemeClr val="dk1"/>
                </a:solidFill>
              </a:rPr>
              <a:t> speed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Each motor comes with an encoder and driver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Reached out to CubeMars and asked for detailed CAD models of motors</a:t>
            </a:r>
            <a:endParaRPr sz="1800">
              <a:solidFill>
                <a:schemeClr val="dk1"/>
              </a:solidFill>
            </a:endParaRPr>
          </a:p>
          <a:p>
            <a:pPr indent="0" lvl="0" marL="457200" rtl="0" algn="l">
              <a:spcBef>
                <a:spcPts val="0"/>
              </a:spcBef>
              <a:spcAft>
                <a:spcPts val="0"/>
              </a:spcAft>
              <a:buNone/>
            </a:pPr>
            <a:r>
              <a:t/>
            </a:r>
            <a:endParaRPr sz="1800">
              <a:solidFill>
                <a:schemeClr val="dk1"/>
              </a:solidFill>
            </a:endParaRPr>
          </a:p>
        </p:txBody>
      </p:sp>
      <p:pic>
        <p:nvPicPr>
          <p:cNvPr id="405" name="Google Shape;405;p54"/>
          <p:cNvPicPr preferRelativeResize="0"/>
          <p:nvPr/>
        </p:nvPicPr>
        <p:blipFill>
          <a:blip r:embed="rId5">
            <a:alphaModFix/>
          </a:blip>
          <a:stretch>
            <a:fillRect/>
          </a:stretch>
        </p:blipFill>
        <p:spPr>
          <a:xfrm>
            <a:off x="5496419" y="3446052"/>
            <a:ext cx="1406504" cy="1159147"/>
          </a:xfrm>
          <a:prstGeom prst="rect">
            <a:avLst/>
          </a:prstGeom>
          <a:noFill/>
          <a:ln>
            <a:noFill/>
          </a:ln>
        </p:spPr>
      </p:pic>
      <p:pic>
        <p:nvPicPr>
          <p:cNvPr id="406" name="Google Shape;406;p54"/>
          <p:cNvPicPr preferRelativeResize="0"/>
          <p:nvPr/>
        </p:nvPicPr>
        <p:blipFill>
          <a:blip r:embed="rId6">
            <a:alphaModFix/>
          </a:blip>
          <a:stretch>
            <a:fillRect/>
          </a:stretch>
        </p:blipFill>
        <p:spPr>
          <a:xfrm>
            <a:off x="7189694" y="3446052"/>
            <a:ext cx="1189407" cy="1159149"/>
          </a:xfrm>
          <a:prstGeom prst="rect">
            <a:avLst/>
          </a:prstGeom>
          <a:noFill/>
          <a:ln>
            <a:noFill/>
          </a:ln>
        </p:spPr>
      </p:pic>
      <p:pic>
        <p:nvPicPr>
          <p:cNvPr id="407" name="Google Shape;407;p54"/>
          <p:cNvPicPr preferRelativeResize="0"/>
          <p:nvPr/>
        </p:nvPicPr>
        <p:blipFill>
          <a:blip r:embed="rId7">
            <a:alphaModFix/>
          </a:blip>
          <a:stretch>
            <a:fillRect/>
          </a:stretch>
        </p:blipFill>
        <p:spPr>
          <a:xfrm>
            <a:off x="163825" y="3218228"/>
            <a:ext cx="1264139" cy="1336918"/>
          </a:xfrm>
          <a:prstGeom prst="rect">
            <a:avLst/>
          </a:prstGeom>
          <a:noFill/>
          <a:ln>
            <a:noFill/>
          </a:ln>
        </p:spPr>
      </p:pic>
      <p:pic>
        <p:nvPicPr>
          <p:cNvPr id="408" name="Google Shape;408;p54"/>
          <p:cNvPicPr preferRelativeResize="0"/>
          <p:nvPr/>
        </p:nvPicPr>
        <p:blipFill rotWithShape="1">
          <a:blip r:embed="rId8">
            <a:alphaModFix/>
          </a:blip>
          <a:srcRect b="2384" l="9186" r="1271" t="6249"/>
          <a:stretch/>
        </p:blipFill>
        <p:spPr>
          <a:xfrm>
            <a:off x="1539417" y="3218234"/>
            <a:ext cx="1239954" cy="1336910"/>
          </a:xfrm>
          <a:prstGeom prst="rect">
            <a:avLst/>
          </a:prstGeom>
          <a:noFill/>
          <a:ln>
            <a:noFill/>
          </a:ln>
        </p:spPr>
      </p:pic>
      <p:sp>
        <p:nvSpPr>
          <p:cNvPr id="409" name="Google Shape;40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Detailed CAD Assembly</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000">
              <a:solidFill>
                <a:schemeClr val="lt1"/>
              </a:solidFill>
              <a:latin typeface="Montserrat"/>
              <a:ea typeface="Montserrat"/>
              <a:cs typeface="Montserrat"/>
              <a:sym typeface="Montserrat"/>
            </a:endParaRPr>
          </a:p>
        </p:txBody>
      </p:sp>
      <p:sp>
        <p:nvSpPr>
          <p:cNvPr id="415" name="Google Shape;41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6" name="Google Shape;416;p55"/>
          <p:cNvPicPr preferRelativeResize="0"/>
          <p:nvPr/>
        </p:nvPicPr>
        <p:blipFill>
          <a:blip r:embed="rId3">
            <a:alphaModFix/>
          </a:blip>
          <a:stretch>
            <a:fillRect/>
          </a:stretch>
        </p:blipFill>
        <p:spPr>
          <a:xfrm>
            <a:off x="146250" y="980650"/>
            <a:ext cx="3290999" cy="3924300"/>
          </a:xfrm>
          <a:prstGeom prst="rect">
            <a:avLst/>
          </a:prstGeom>
          <a:noFill/>
          <a:ln>
            <a:noFill/>
          </a:ln>
        </p:spPr>
      </p:pic>
      <p:pic>
        <p:nvPicPr>
          <p:cNvPr id="417" name="Google Shape;417;p55"/>
          <p:cNvPicPr preferRelativeResize="0"/>
          <p:nvPr/>
        </p:nvPicPr>
        <p:blipFill>
          <a:blip r:embed="rId4">
            <a:alphaModFix/>
          </a:blip>
          <a:stretch>
            <a:fillRect/>
          </a:stretch>
        </p:blipFill>
        <p:spPr>
          <a:xfrm>
            <a:off x="3023624" y="1023725"/>
            <a:ext cx="3929782" cy="3924301"/>
          </a:xfrm>
          <a:prstGeom prst="rect">
            <a:avLst/>
          </a:prstGeom>
          <a:noFill/>
          <a:ln>
            <a:noFill/>
          </a:ln>
        </p:spPr>
      </p:pic>
      <p:pic>
        <p:nvPicPr>
          <p:cNvPr id="418" name="Google Shape;418;p55"/>
          <p:cNvPicPr preferRelativeResize="0"/>
          <p:nvPr/>
        </p:nvPicPr>
        <p:blipFill rotWithShape="1">
          <a:blip r:embed="rId5">
            <a:alphaModFix/>
          </a:blip>
          <a:srcRect b="0" l="0" r="16443" t="0"/>
          <a:stretch/>
        </p:blipFill>
        <p:spPr>
          <a:xfrm>
            <a:off x="6920375" y="967500"/>
            <a:ext cx="1655150" cy="40367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4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400">
                <a:solidFill>
                  <a:schemeClr val="lt1"/>
                </a:solidFill>
                <a:latin typeface="Montserrat"/>
                <a:ea typeface="Montserrat"/>
                <a:cs typeface="Montserrat"/>
                <a:sym typeface="Montserrat"/>
              </a:rPr>
              <a:t>Detailed CAD - Full Upright Extension</a:t>
            </a:r>
            <a:endParaRPr b="1" sz="34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2700">
              <a:solidFill>
                <a:schemeClr val="lt1"/>
              </a:solidFill>
              <a:latin typeface="Montserrat"/>
              <a:ea typeface="Montserrat"/>
              <a:cs typeface="Montserrat"/>
              <a:sym typeface="Montserrat"/>
            </a:endParaRPr>
          </a:p>
        </p:txBody>
      </p:sp>
      <p:sp>
        <p:nvSpPr>
          <p:cNvPr id="424" name="Google Shape;42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5" name="Google Shape;425;p56"/>
          <p:cNvPicPr preferRelativeResize="0"/>
          <p:nvPr/>
        </p:nvPicPr>
        <p:blipFill>
          <a:blip r:embed="rId3">
            <a:alphaModFix/>
          </a:blip>
          <a:stretch>
            <a:fillRect/>
          </a:stretch>
        </p:blipFill>
        <p:spPr>
          <a:xfrm>
            <a:off x="2356101" y="1242800"/>
            <a:ext cx="1059800" cy="3539350"/>
          </a:xfrm>
          <a:prstGeom prst="rect">
            <a:avLst/>
          </a:prstGeom>
          <a:noFill/>
          <a:ln>
            <a:noFill/>
          </a:ln>
        </p:spPr>
      </p:pic>
      <p:pic>
        <p:nvPicPr>
          <p:cNvPr id="426" name="Google Shape;426;p56"/>
          <p:cNvPicPr preferRelativeResize="0"/>
          <p:nvPr/>
        </p:nvPicPr>
        <p:blipFill>
          <a:blip r:embed="rId4">
            <a:alphaModFix/>
          </a:blip>
          <a:stretch>
            <a:fillRect/>
          </a:stretch>
        </p:blipFill>
        <p:spPr>
          <a:xfrm>
            <a:off x="4644976" y="1050325"/>
            <a:ext cx="1974151" cy="39243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Embodiment Design- J1</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000">
              <a:solidFill>
                <a:schemeClr val="lt1"/>
              </a:solidFill>
              <a:latin typeface="Montserrat"/>
              <a:ea typeface="Montserrat"/>
              <a:cs typeface="Montserrat"/>
              <a:sym typeface="Montserrat"/>
            </a:endParaRPr>
          </a:p>
        </p:txBody>
      </p:sp>
      <p:sp>
        <p:nvSpPr>
          <p:cNvPr id="432" name="Google Shape;43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34" name="Google Shape;434;p57"/>
          <p:cNvPicPr preferRelativeResize="0"/>
          <p:nvPr/>
        </p:nvPicPr>
        <p:blipFill>
          <a:blip r:embed="rId3">
            <a:alphaModFix/>
          </a:blip>
          <a:stretch>
            <a:fillRect/>
          </a:stretch>
        </p:blipFill>
        <p:spPr>
          <a:xfrm>
            <a:off x="462875" y="1076575"/>
            <a:ext cx="3528351" cy="3924300"/>
          </a:xfrm>
          <a:prstGeom prst="rect">
            <a:avLst/>
          </a:prstGeom>
          <a:noFill/>
          <a:ln>
            <a:noFill/>
          </a:ln>
        </p:spPr>
      </p:pic>
      <p:pic>
        <p:nvPicPr>
          <p:cNvPr id="435" name="Google Shape;435;p57"/>
          <p:cNvPicPr preferRelativeResize="0"/>
          <p:nvPr/>
        </p:nvPicPr>
        <p:blipFill>
          <a:blip r:embed="rId4">
            <a:alphaModFix/>
          </a:blip>
          <a:stretch>
            <a:fillRect/>
          </a:stretch>
        </p:blipFill>
        <p:spPr>
          <a:xfrm rot="318922">
            <a:off x="3905250" y="1202597"/>
            <a:ext cx="5005570" cy="1778823"/>
          </a:xfrm>
          <a:prstGeom prst="rect">
            <a:avLst/>
          </a:prstGeom>
          <a:noFill/>
          <a:ln>
            <a:noFill/>
          </a:ln>
        </p:spPr>
      </p:pic>
      <p:pic>
        <p:nvPicPr>
          <p:cNvPr id="436" name="Google Shape;436;p57"/>
          <p:cNvPicPr preferRelativeResize="0"/>
          <p:nvPr/>
        </p:nvPicPr>
        <p:blipFill>
          <a:blip r:embed="rId5">
            <a:alphaModFix/>
          </a:blip>
          <a:stretch>
            <a:fillRect/>
          </a:stretch>
        </p:blipFill>
        <p:spPr>
          <a:xfrm>
            <a:off x="4032875" y="2980521"/>
            <a:ext cx="4637676" cy="1682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Embodiment Design-J2</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000">
              <a:solidFill>
                <a:schemeClr val="lt1"/>
              </a:solidFill>
              <a:latin typeface="Montserrat"/>
              <a:ea typeface="Montserrat"/>
              <a:cs typeface="Montserrat"/>
              <a:sym typeface="Montserrat"/>
            </a:endParaRPr>
          </a:p>
        </p:txBody>
      </p:sp>
      <p:sp>
        <p:nvSpPr>
          <p:cNvPr id="442" name="Google Shape;44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58"/>
          <p:cNvPicPr preferRelativeResize="0"/>
          <p:nvPr/>
        </p:nvPicPr>
        <p:blipFill>
          <a:blip r:embed="rId3">
            <a:alphaModFix/>
          </a:blip>
          <a:stretch>
            <a:fillRect/>
          </a:stretch>
        </p:blipFill>
        <p:spPr>
          <a:xfrm>
            <a:off x="2784725" y="914400"/>
            <a:ext cx="4181402" cy="3821599"/>
          </a:xfrm>
          <a:prstGeom prst="rect">
            <a:avLst/>
          </a:prstGeom>
          <a:noFill/>
          <a:ln>
            <a:noFill/>
          </a:ln>
        </p:spPr>
      </p:pic>
      <p:pic>
        <p:nvPicPr>
          <p:cNvPr id="444" name="Google Shape;444;p58"/>
          <p:cNvPicPr preferRelativeResize="0"/>
          <p:nvPr/>
        </p:nvPicPr>
        <p:blipFill>
          <a:blip r:embed="rId4">
            <a:alphaModFix/>
          </a:blip>
          <a:stretch>
            <a:fillRect/>
          </a:stretch>
        </p:blipFill>
        <p:spPr>
          <a:xfrm>
            <a:off x="7420273" y="1136026"/>
            <a:ext cx="1389001" cy="3305577"/>
          </a:xfrm>
          <a:prstGeom prst="rect">
            <a:avLst/>
          </a:prstGeom>
          <a:noFill/>
          <a:ln>
            <a:noFill/>
          </a:ln>
        </p:spPr>
      </p:pic>
      <p:pic>
        <p:nvPicPr>
          <p:cNvPr id="445" name="Google Shape;445;p58"/>
          <p:cNvPicPr preferRelativeResize="0"/>
          <p:nvPr/>
        </p:nvPicPr>
        <p:blipFill>
          <a:blip r:embed="rId5">
            <a:alphaModFix/>
          </a:blip>
          <a:stretch>
            <a:fillRect/>
          </a:stretch>
        </p:blipFill>
        <p:spPr>
          <a:xfrm>
            <a:off x="116550" y="1087875"/>
            <a:ext cx="2103501" cy="35753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Embodiment Design-J3</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000">
              <a:solidFill>
                <a:schemeClr val="lt1"/>
              </a:solidFill>
              <a:latin typeface="Montserrat"/>
              <a:ea typeface="Montserrat"/>
              <a:cs typeface="Montserrat"/>
              <a:sym typeface="Montserrat"/>
            </a:endParaRPr>
          </a:p>
        </p:txBody>
      </p:sp>
      <p:sp>
        <p:nvSpPr>
          <p:cNvPr id="451" name="Google Shape;45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2" name="Google Shape;452;p59"/>
          <p:cNvPicPr preferRelativeResize="0"/>
          <p:nvPr/>
        </p:nvPicPr>
        <p:blipFill>
          <a:blip r:embed="rId3">
            <a:alphaModFix/>
          </a:blip>
          <a:stretch>
            <a:fillRect/>
          </a:stretch>
        </p:blipFill>
        <p:spPr>
          <a:xfrm>
            <a:off x="1404750" y="1060150"/>
            <a:ext cx="1710325" cy="3996674"/>
          </a:xfrm>
          <a:prstGeom prst="rect">
            <a:avLst/>
          </a:prstGeom>
          <a:noFill/>
          <a:ln>
            <a:noFill/>
          </a:ln>
        </p:spPr>
      </p:pic>
      <p:pic>
        <p:nvPicPr>
          <p:cNvPr id="453" name="Google Shape;453;p59"/>
          <p:cNvPicPr preferRelativeResize="0"/>
          <p:nvPr/>
        </p:nvPicPr>
        <p:blipFill>
          <a:blip r:embed="rId4">
            <a:alphaModFix/>
          </a:blip>
          <a:stretch>
            <a:fillRect/>
          </a:stretch>
        </p:blipFill>
        <p:spPr>
          <a:xfrm>
            <a:off x="4297125" y="1749200"/>
            <a:ext cx="3247125" cy="2760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Embodiment Design-J3</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000">
              <a:solidFill>
                <a:schemeClr val="lt1"/>
              </a:solidFill>
              <a:latin typeface="Montserrat"/>
              <a:ea typeface="Montserrat"/>
              <a:cs typeface="Montserrat"/>
              <a:sym typeface="Montserrat"/>
            </a:endParaRPr>
          </a:p>
        </p:txBody>
      </p:sp>
      <p:sp>
        <p:nvSpPr>
          <p:cNvPr id="459" name="Google Shape;45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0" name="Google Shape;460;p60"/>
          <p:cNvPicPr preferRelativeResize="0"/>
          <p:nvPr/>
        </p:nvPicPr>
        <p:blipFill>
          <a:blip r:embed="rId3">
            <a:alphaModFix/>
          </a:blip>
          <a:stretch>
            <a:fillRect/>
          </a:stretch>
        </p:blipFill>
        <p:spPr>
          <a:xfrm>
            <a:off x="103175" y="1733775"/>
            <a:ext cx="4037750" cy="2634600"/>
          </a:xfrm>
          <a:prstGeom prst="rect">
            <a:avLst/>
          </a:prstGeom>
          <a:noFill/>
          <a:ln>
            <a:noFill/>
          </a:ln>
        </p:spPr>
      </p:pic>
      <p:pic>
        <p:nvPicPr>
          <p:cNvPr id="461" name="Google Shape;461;p60"/>
          <p:cNvPicPr preferRelativeResize="0"/>
          <p:nvPr/>
        </p:nvPicPr>
        <p:blipFill>
          <a:blip r:embed="rId4">
            <a:alphaModFix/>
          </a:blip>
          <a:stretch>
            <a:fillRect/>
          </a:stretch>
        </p:blipFill>
        <p:spPr>
          <a:xfrm>
            <a:off x="4399450" y="1438925"/>
            <a:ext cx="4317900" cy="30841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Embodiment Design-J4</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000">
              <a:solidFill>
                <a:schemeClr val="lt1"/>
              </a:solidFill>
              <a:latin typeface="Montserrat"/>
              <a:ea typeface="Montserrat"/>
              <a:cs typeface="Montserrat"/>
              <a:sym typeface="Montserrat"/>
            </a:endParaRPr>
          </a:p>
        </p:txBody>
      </p:sp>
      <p:sp>
        <p:nvSpPr>
          <p:cNvPr id="467" name="Google Shape;467;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8" name="Google Shape;468;p61"/>
          <p:cNvPicPr preferRelativeResize="0"/>
          <p:nvPr/>
        </p:nvPicPr>
        <p:blipFill>
          <a:blip r:embed="rId3">
            <a:alphaModFix/>
          </a:blip>
          <a:stretch>
            <a:fillRect/>
          </a:stretch>
        </p:blipFill>
        <p:spPr>
          <a:xfrm>
            <a:off x="347000" y="1015825"/>
            <a:ext cx="2718950" cy="3924299"/>
          </a:xfrm>
          <a:prstGeom prst="rect">
            <a:avLst/>
          </a:prstGeom>
          <a:noFill/>
          <a:ln>
            <a:noFill/>
          </a:ln>
        </p:spPr>
      </p:pic>
      <p:pic>
        <p:nvPicPr>
          <p:cNvPr id="469" name="Google Shape;469;p61"/>
          <p:cNvPicPr preferRelativeResize="0"/>
          <p:nvPr/>
        </p:nvPicPr>
        <p:blipFill>
          <a:blip r:embed="rId4">
            <a:alphaModFix/>
          </a:blip>
          <a:stretch>
            <a:fillRect/>
          </a:stretch>
        </p:blipFill>
        <p:spPr>
          <a:xfrm>
            <a:off x="3514013" y="2891575"/>
            <a:ext cx="5271802" cy="2290943"/>
          </a:xfrm>
          <a:prstGeom prst="rect">
            <a:avLst/>
          </a:prstGeom>
          <a:noFill/>
          <a:ln>
            <a:noFill/>
          </a:ln>
        </p:spPr>
      </p:pic>
      <p:pic>
        <p:nvPicPr>
          <p:cNvPr id="470" name="Google Shape;470;p61"/>
          <p:cNvPicPr preferRelativeResize="0"/>
          <p:nvPr/>
        </p:nvPicPr>
        <p:blipFill rotWithShape="1">
          <a:blip r:embed="rId5">
            <a:alphaModFix/>
          </a:blip>
          <a:srcRect b="16327" l="0" r="0" t="10288"/>
          <a:stretch/>
        </p:blipFill>
        <p:spPr>
          <a:xfrm>
            <a:off x="3749363" y="1015825"/>
            <a:ext cx="5065875" cy="2045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Solution Neutral Problem Statement </a:t>
            </a:r>
            <a:endParaRPr b="1" sz="3600">
              <a:solidFill>
                <a:schemeClr val="lt1"/>
              </a:solidFill>
              <a:latin typeface="Montserrat"/>
              <a:ea typeface="Montserrat"/>
              <a:cs typeface="Montserrat"/>
              <a:sym typeface="Montserrat"/>
            </a:endParaRPr>
          </a:p>
        </p:txBody>
      </p:sp>
      <p:graphicFrame>
        <p:nvGraphicFramePr>
          <p:cNvPr id="92" name="Google Shape;92;p17"/>
          <p:cNvGraphicFramePr/>
          <p:nvPr/>
        </p:nvGraphicFramePr>
        <p:xfrm>
          <a:off x="874838" y="3283988"/>
          <a:ext cx="3000000" cy="3000000"/>
        </p:xfrm>
        <a:graphic>
          <a:graphicData uri="http://schemas.openxmlformats.org/drawingml/2006/table">
            <a:tbl>
              <a:tblPr>
                <a:noFill/>
                <a:tableStyleId>{31A3A719-7480-4846-9289-9D57B9DB15D1}</a:tableStyleId>
              </a:tblPr>
              <a:tblGrid>
                <a:gridCol w="1094850"/>
                <a:gridCol w="6705825"/>
              </a:tblGrid>
              <a:tr h="799375">
                <a:tc>
                  <a:txBody>
                    <a:bodyPr/>
                    <a:lstStyle/>
                    <a:p>
                      <a:pPr indent="0" lvl="0" marL="0" rtl="0" algn="ctr">
                        <a:lnSpc>
                          <a:spcPct val="115000"/>
                        </a:lnSpc>
                        <a:spcBef>
                          <a:spcPts val="0"/>
                        </a:spcBef>
                        <a:spcAft>
                          <a:spcPts val="0"/>
                        </a:spcAft>
                        <a:buNone/>
                      </a:pPr>
                      <a:r>
                        <a:rPr b="1" lang="en"/>
                        <a:t>SNPS</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There is a need for a technology that has 6 DOF and can move through its full range of motion in each degree of freedom of at least</a:t>
                      </a:r>
                      <a:r>
                        <a:rPr lang="en" sz="1300"/>
                        <a:t> 1 Hz.</a:t>
                      </a:r>
                      <a:endParaRPr sz="13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446725">
                <a:tc>
                  <a:txBody>
                    <a:bodyPr/>
                    <a:lstStyle/>
                    <a:p>
                      <a:pPr indent="0" lvl="0" marL="0" rtl="0" algn="ctr">
                        <a:lnSpc>
                          <a:spcPct val="115000"/>
                        </a:lnSpc>
                        <a:spcBef>
                          <a:spcPts val="0"/>
                        </a:spcBef>
                        <a:spcAft>
                          <a:spcPts val="0"/>
                        </a:spcAft>
                        <a:buNone/>
                      </a:pPr>
                      <a:r>
                        <a:rPr b="1" lang="en"/>
                        <a:t>Customers</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t>Department of Energy, National Research Laboratories</a:t>
                      </a:r>
                      <a:endParaRPr sz="1300"/>
                    </a:p>
                  </a:txBody>
                  <a:tcPr marT="25400" marB="2540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3" name="Google Shape;93;p17"/>
          <p:cNvSpPr txBox="1"/>
          <p:nvPr/>
        </p:nvSpPr>
        <p:spPr>
          <a:xfrm>
            <a:off x="507725" y="1096400"/>
            <a:ext cx="8167800" cy="15453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chemeClr val="dk1"/>
              </a:buClr>
              <a:buSzPts val="1700"/>
              <a:buChar char="●"/>
            </a:pPr>
            <a:r>
              <a:rPr lang="en" sz="1700">
                <a:solidFill>
                  <a:schemeClr val="dk1"/>
                </a:solidFill>
              </a:rPr>
              <a:t>The Solution Neutral Problem Statement (SNPS) serves as the foundation for defining the project’s functionality and requirements.</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 sz="1700">
                <a:solidFill>
                  <a:schemeClr val="dk1"/>
                </a:solidFill>
              </a:rPr>
              <a:t>By focusing on high-level project needs rather than specific solutions, the SNPS was derived.</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 sz="1700">
                <a:solidFill>
                  <a:schemeClr val="dk1"/>
                </a:solidFill>
              </a:rPr>
              <a:t>The scope of the project and evolving custom requirements prompted regular revisions to the SNPS, ensuring ongoing alignment with project goals.</a:t>
            </a:r>
            <a:endParaRPr sz="1700">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Embodiment Design-J5</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000">
              <a:solidFill>
                <a:schemeClr val="lt1"/>
              </a:solidFill>
              <a:latin typeface="Montserrat"/>
              <a:ea typeface="Montserrat"/>
              <a:cs typeface="Montserrat"/>
              <a:sym typeface="Montserrat"/>
            </a:endParaRPr>
          </a:p>
        </p:txBody>
      </p:sp>
      <p:sp>
        <p:nvSpPr>
          <p:cNvPr id="476" name="Google Shape;47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7" name="Google Shape;477;p62"/>
          <p:cNvPicPr preferRelativeResize="0"/>
          <p:nvPr/>
        </p:nvPicPr>
        <p:blipFill>
          <a:blip r:embed="rId3">
            <a:alphaModFix/>
          </a:blip>
          <a:stretch>
            <a:fillRect/>
          </a:stretch>
        </p:blipFill>
        <p:spPr>
          <a:xfrm>
            <a:off x="944301" y="1148100"/>
            <a:ext cx="2761514" cy="3812575"/>
          </a:xfrm>
          <a:prstGeom prst="rect">
            <a:avLst/>
          </a:prstGeom>
          <a:noFill/>
          <a:ln>
            <a:noFill/>
          </a:ln>
        </p:spPr>
      </p:pic>
      <p:pic>
        <p:nvPicPr>
          <p:cNvPr id="478" name="Google Shape;478;p62"/>
          <p:cNvPicPr preferRelativeResize="0"/>
          <p:nvPr/>
        </p:nvPicPr>
        <p:blipFill>
          <a:blip r:embed="rId4">
            <a:alphaModFix/>
          </a:blip>
          <a:stretch>
            <a:fillRect/>
          </a:stretch>
        </p:blipFill>
        <p:spPr>
          <a:xfrm>
            <a:off x="5359415" y="1005275"/>
            <a:ext cx="2363572" cy="3924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Detailed CAD Assembly</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000">
              <a:solidFill>
                <a:schemeClr val="lt1"/>
              </a:solidFill>
              <a:latin typeface="Montserrat"/>
              <a:ea typeface="Montserrat"/>
              <a:cs typeface="Montserrat"/>
              <a:sym typeface="Montserrat"/>
            </a:endParaRPr>
          </a:p>
        </p:txBody>
      </p:sp>
      <p:sp>
        <p:nvSpPr>
          <p:cNvPr id="484" name="Google Shape;48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5" name="Google Shape;485;p63"/>
          <p:cNvPicPr preferRelativeResize="0"/>
          <p:nvPr/>
        </p:nvPicPr>
        <p:blipFill>
          <a:blip r:embed="rId3">
            <a:alphaModFix/>
          </a:blip>
          <a:stretch>
            <a:fillRect/>
          </a:stretch>
        </p:blipFill>
        <p:spPr>
          <a:xfrm>
            <a:off x="146250" y="980650"/>
            <a:ext cx="3290999" cy="3924300"/>
          </a:xfrm>
          <a:prstGeom prst="rect">
            <a:avLst/>
          </a:prstGeom>
          <a:noFill/>
          <a:ln>
            <a:noFill/>
          </a:ln>
        </p:spPr>
      </p:pic>
      <p:pic>
        <p:nvPicPr>
          <p:cNvPr id="486" name="Google Shape;486;p63"/>
          <p:cNvPicPr preferRelativeResize="0"/>
          <p:nvPr/>
        </p:nvPicPr>
        <p:blipFill>
          <a:blip r:embed="rId4">
            <a:alphaModFix/>
          </a:blip>
          <a:stretch>
            <a:fillRect/>
          </a:stretch>
        </p:blipFill>
        <p:spPr>
          <a:xfrm>
            <a:off x="3023624" y="1023725"/>
            <a:ext cx="3929782" cy="3924301"/>
          </a:xfrm>
          <a:prstGeom prst="rect">
            <a:avLst/>
          </a:prstGeom>
          <a:noFill/>
          <a:ln>
            <a:noFill/>
          </a:ln>
        </p:spPr>
      </p:pic>
      <p:pic>
        <p:nvPicPr>
          <p:cNvPr id="487" name="Google Shape;487;p63"/>
          <p:cNvPicPr preferRelativeResize="0"/>
          <p:nvPr/>
        </p:nvPicPr>
        <p:blipFill rotWithShape="1">
          <a:blip r:embed="rId5">
            <a:alphaModFix/>
          </a:blip>
          <a:srcRect b="0" l="0" r="9966" t="0"/>
          <a:stretch/>
        </p:blipFill>
        <p:spPr>
          <a:xfrm>
            <a:off x="6920375" y="967500"/>
            <a:ext cx="1783425" cy="40367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29729"/>
              <a:buFont typeface="Arial"/>
              <a:buNone/>
            </a:pPr>
            <a:r>
              <a:rPr b="1" lang="en" sz="3700">
                <a:solidFill>
                  <a:schemeClr val="lt1"/>
                </a:solidFill>
                <a:latin typeface="Montserrat"/>
                <a:ea typeface="Montserrat"/>
                <a:cs typeface="Montserrat"/>
                <a:sym typeface="Montserrat"/>
              </a:rPr>
              <a:t>Electrical Components</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ct val="43043"/>
              <a:buFont typeface="Arial"/>
              <a:buNone/>
            </a:pPr>
            <a:r>
              <a:rPr b="1" lang="en" sz="2555">
                <a:solidFill>
                  <a:schemeClr val="lt1"/>
                </a:solidFill>
                <a:latin typeface="Montserrat"/>
                <a:ea typeface="Montserrat"/>
                <a:cs typeface="Montserrat"/>
                <a:sym typeface="Montserrat"/>
              </a:rPr>
              <a:t>Power and CAN Connection</a:t>
            </a:r>
            <a:endParaRPr sz="2555">
              <a:solidFill>
                <a:schemeClr val="lt1"/>
              </a:solidFill>
              <a:latin typeface="Open Sans"/>
              <a:ea typeface="Open Sans"/>
              <a:cs typeface="Open Sans"/>
              <a:sym typeface="Open Sans"/>
            </a:endParaRPr>
          </a:p>
        </p:txBody>
      </p:sp>
      <p:pic>
        <p:nvPicPr>
          <p:cNvPr id="493" name="Google Shape;493;p64"/>
          <p:cNvPicPr preferRelativeResize="0"/>
          <p:nvPr/>
        </p:nvPicPr>
        <p:blipFill>
          <a:blip r:embed="rId3">
            <a:alphaModFix/>
          </a:blip>
          <a:stretch>
            <a:fillRect/>
          </a:stretch>
        </p:blipFill>
        <p:spPr>
          <a:xfrm>
            <a:off x="0" y="1193550"/>
            <a:ext cx="1896075" cy="1424750"/>
          </a:xfrm>
          <a:prstGeom prst="rect">
            <a:avLst/>
          </a:prstGeom>
          <a:noFill/>
          <a:ln>
            <a:noFill/>
          </a:ln>
        </p:spPr>
      </p:pic>
      <p:pic>
        <p:nvPicPr>
          <p:cNvPr id="494" name="Google Shape;494;p64"/>
          <p:cNvPicPr preferRelativeResize="0"/>
          <p:nvPr/>
        </p:nvPicPr>
        <p:blipFill rotWithShape="1">
          <a:blip r:embed="rId4">
            <a:alphaModFix/>
          </a:blip>
          <a:srcRect b="0" l="2571" r="39387" t="0"/>
          <a:stretch/>
        </p:blipFill>
        <p:spPr>
          <a:xfrm>
            <a:off x="2125038" y="1089750"/>
            <a:ext cx="1634606" cy="1632351"/>
          </a:xfrm>
          <a:prstGeom prst="rect">
            <a:avLst/>
          </a:prstGeom>
          <a:noFill/>
          <a:ln>
            <a:noFill/>
          </a:ln>
        </p:spPr>
      </p:pic>
      <p:pic>
        <p:nvPicPr>
          <p:cNvPr id="495" name="Google Shape;495;p64"/>
          <p:cNvPicPr preferRelativeResize="0"/>
          <p:nvPr/>
        </p:nvPicPr>
        <p:blipFill>
          <a:blip r:embed="rId5">
            <a:alphaModFix/>
          </a:blip>
          <a:stretch>
            <a:fillRect/>
          </a:stretch>
        </p:blipFill>
        <p:spPr>
          <a:xfrm>
            <a:off x="130450" y="3033438"/>
            <a:ext cx="1570575" cy="1506474"/>
          </a:xfrm>
          <a:prstGeom prst="rect">
            <a:avLst/>
          </a:prstGeom>
          <a:noFill/>
          <a:ln>
            <a:noFill/>
          </a:ln>
        </p:spPr>
      </p:pic>
      <p:pic>
        <p:nvPicPr>
          <p:cNvPr id="496" name="Google Shape;496;p64"/>
          <p:cNvPicPr preferRelativeResize="0"/>
          <p:nvPr/>
        </p:nvPicPr>
        <p:blipFill rotWithShape="1">
          <a:blip r:embed="rId6">
            <a:alphaModFix/>
          </a:blip>
          <a:srcRect b="44099" l="9411" r="68440" t="0"/>
          <a:stretch/>
        </p:blipFill>
        <p:spPr>
          <a:xfrm>
            <a:off x="2234738" y="2970500"/>
            <a:ext cx="1415183" cy="1632349"/>
          </a:xfrm>
          <a:prstGeom prst="rect">
            <a:avLst/>
          </a:prstGeom>
          <a:noFill/>
          <a:ln>
            <a:noFill/>
          </a:ln>
        </p:spPr>
      </p:pic>
      <p:pic>
        <p:nvPicPr>
          <p:cNvPr id="497" name="Google Shape;497;p64"/>
          <p:cNvPicPr preferRelativeResize="0"/>
          <p:nvPr/>
        </p:nvPicPr>
        <p:blipFill>
          <a:blip r:embed="rId7">
            <a:alphaModFix/>
          </a:blip>
          <a:stretch>
            <a:fillRect/>
          </a:stretch>
        </p:blipFill>
        <p:spPr>
          <a:xfrm>
            <a:off x="3895944" y="1340475"/>
            <a:ext cx="5079555" cy="3298413"/>
          </a:xfrm>
          <a:prstGeom prst="rect">
            <a:avLst/>
          </a:prstGeom>
          <a:noFill/>
          <a:ln>
            <a:noFill/>
          </a:ln>
        </p:spPr>
      </p:pic>
      <p:sp>
        <p:nvSpPr>
          <p:cNvPr id="498" name="Google Shape;49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200">
                <a:solidFill>
                  <a:schemeClr val="lt1"/>
                </a:solidFill>
                <a:latin typeface="Montserrat"/>
                <a:ea typeface="Montserrat"/>
                <a:cs typeface="Montserrat"/>
                <a:sym typeface="Montserrat"/>
              </a:rPr>
              <a:t>Material Testing: 3 Point Test </a:t>
            </a:r>
            <a:endParaRPr b="1" sz="3200">
              <a:solidFill>
                <a:schemeClr val="lt1"/>
              </a:solidFill>
              <a:latin typeface="Montserrat"/>
              <a:ea typeface="Montserrat"/>
              <a:cs typeface="Montserrat"/>
              <a:sym typeface="Montserrat"/>
            </a:endParaRPr>
          </a:p>
        </p:txBody>
      </p:sp>
      <p:sp>
        <p:nvSpPr>
          <p:cNvPr id="504" name="Google Shape;504;p65"/>
          <p:cNvSpPr txBox="1"/>
          <p:nvPr/>
        </p:nvSpPr>
        <p:spPr>
          <a:xfrm>
            <a:off x="143650" y="1028825"/>
            <a:ext cx="52884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40C28"/>
                </a:solidFill>
                <a:highlight>
                  <a:srgbClr val="FFFFFF"/>
                </a:highlight>
                <a:latin typeface="Roboto"/>
                <a:ea typeface="Roboto"/>
                <a:cs typeface="Roboto"/>
                <a:sym typeface="Roboto"/>
              </a:rPr>
              <a:t>Performed 3 point bending test in order to calculate the </a:t>
            </a:r>
            <a:r>
              <a:rPr b="1" lang="en" sz="1500">
                <a:solidFill>
                  <a:srgbClr val="040C28"/>
                </a:solidFill>
                <a:highlight>
                  <a:srgbClr val="FFFFFF"/>
                </a:highlight>
                <a:latin typeface="Roboto"/>
                <a:ea typeface="Roboto"/>
                <a:cs typeface="Roboto"/>
                <a:sym typeface="Roboto"/>
              </a:rPr>
              <a:t>maximum flexural force and force displacement graph</a:t>
            </a:r>
            <a:endParaRPr b="1" sz="1500">
              <a:solidFill>
                <a:srgbClr val="040C28"/>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040C28"/>
              </a:solidFill>
              <a:highlight>
                <a:srgbClr val="FFFFFF"/>
              </a:highlight>
              <a:latin typeface="Roboto"/>
              <a:ea typeface="Roboto"/>
              <a:cs typeface="Roboto"/>
              <a:sym typeface="Roboto"/>
            </a:endParaRPr>
          </a:p>
          <a:p>
            <a:pPr indent="0" lvl="0" marL="0" rtl="0" algn="l">
              <a:spcBef>
                <a:spcPts val="0"/>
              </a:spcBef>
              <a:spcAft>
                <a:spcPts val="0"/>
              </a:spcAft>
              <a:buNone/>
            </a:pPr>
            <a:r>
              <a:rPr b="1" lang="en" sz="1500">
                <a:solidFill>
                  <a:srgbClr val="040C28"/>
                </a:solidFill>
                <a:highlight>
                  <a:srgbClr val="FFFFFF"/>
                </a:highlight>
                <a:latin typeface="Roboto"/>
                <a:ea typeface="Roboto"/>
                <a:cs typeface="Roboto"/>
                <a:sym typeface="Roboto"/>
              </a:rPr>
              <a:t>Maximum Flexural Force:</a:t>
            </a:r>
            <a:r>
              <a:rPr lang="en" sz="1500">
                <a:solidFill>
                  <a:srgbClr val="040C28"/>
                </a:solidFill>
                <a:highlight>
                  <a:srgbClr val="FFFFFF"/>
                </a:highlight>
                <a:latin typeface="Roboto"/>
                <a:ea typeface="Roboto"/>
                <a:cs typeface="Roboto"/>
                <a:sym typeface="Roboto"/>
              </a:rPr>
              <a:t> 118 N</a:t>
            </a:r>
            <a:endParaRPr sz="1500">
              <a:solidFill>
                <a:srgbClr val="040C28"/>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505" name="Google Shape;505;p65"/>
          <p:cNvPicPr preferRelativeResize="0"/>
          <p:nvPr/>
        </p:nvPicPr>
        <p:blipFill>
          <a:blip r:embed="rId3">
            <a:alphaModFix/>
          </a:blip>
          <a:stretch>
            <a:fillRect/>
          </a:stretch>
        </p:blipFill>
        <p:spPr>
          <a:xfrm>
            <a:off x="5553675" y="1028825"/>
            <a:ext cx="3151000" cy="4201354"/>
          </a:xfrm>
          <a:prstGeom prst="rect">
            <a:avLst/>
          </a:prstGeom>
          <a:noFill/>
          <a:ln>
            <a:noFill/>
          </a:ln>
        </p:spPr>
      </p:pic>
      <p:pic>
        <p:nvPicPr>
          <p:cNvPr id="506" name="Google Shape;506;p65"/>
          <p:cNvPicPr preferRelativeResize="0"/>
          <p:nvPr/>
        </p:nvPicPr>
        <p:blipFill>
          <a:blip r:embed="rId4">
            <a:alphaModFix/>
          </a:blip>
          <a:stretch>
            <a:fillRect/>
          </a:stretch>
        </p:blipFill>
        <p:spPr>
          <a:xfrm>
            <a:off x="1753700" y="2352424"/>
            <a:ext cx="1935126" cy="2580127"/>
          </a:xfrm>
          <a:prstGeom prst="rect">
            <a:avLst/>
          </a:prstGeom>
          <a:noFill/>
          <a:ln>
            <a:noFill/>
          </a:ln>
        </p:spPr>
      </p:pic>
      <p:sp>
        <p:nvSpPr>
          <p:cNvPr id="507" name="Google Shape;50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Material Testing: Tensile Test</a:t>
            </a:r>
            <a:endParaRPr b="1" sz="3600">
              <a:solidFill>
                <a:schemeClr val="lt1"/>
              </a:solidFill>
              <a:latin typeface="Montserrat"/>
              <a:ea typeface="Montserrat"/>
              <a:cs typeface="Montserrat"/>
              <a:sym typeface="Montserrat"/>
            </a:endParaRPr>
          </a:p>
        </p:txBody>
      </p:sp>
      <p:sp>
        <p:nvSpPr>
          <p:cNvPr id="513" name="Google Shape;513;p66"/>
          <p:cNvSpPr txBox="1"/>
          <p:nvPr/>
        </p:nvSpPr>
        <p:spPr>
          <a:xfrm>
            <a:off x="148300" y="1160875"/>
            <a:ext cx="549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40C28"/>
                </a:solidFill>
                <a:highlight>
                  <a:srgbClr val="FFFFFF"/>
                </a:highlight>
                <a:latin typeface="Roboto"/>
                <a:ea typeface="Roboto"/>
                <a:cs typeface="Roboto"/>
                <a:sym typeface="Roboto"/>
              </a:rPr>
              <a:t>Performed tensile test in order to calculate the </a:t>
            </a:r>
            <a:r>
              <a:rPr b="1" lang="en" sz="1500">
                <a:solidFill>
                  <a:srgbClr val="040C28"/>
                </a:solidFill>
                <a:highlight>
                  <a:srgbClr val="FFFFFF"/>
                </a:highlight>
                <a:latin typeface="Roboto"/>
                <a:ea typeface="Roboto"/>
                <a:cs typeface="Roboto"/>
                <a:sym typeface="Roboto"/>
              </a:rPr>
              <a:t>Tensile Strength, Elastic Modulus</a:t>
            </a:r>
            <a:r>
              <a:rPr lang="en" sz="1500">
                <a:solidFill>
                  <a:srgbClr val="040C28"/>
                </a:solidFill>
                <a:highlight>
                  <a:srgbClr val="FFFFFF"/>
                </a:highlight>
                <a:latin typeface="Roboto"/>
                <a:ea typeface="Roboto"/>
                <a:cs typeface="Roboto"/>
                <a:sym typeface="Roboto"/>
              </a:rPr>
              <a:t>, </a:t>
            </a:r>
            <a:r>
              <a:rPr b="1" lang="en" sz="1500">
                <a:solidFill>
                  <a:srgbClr val="040C28"/>
                </a:solidFill>
                <a:highlight>
                  <a:srgbClr val="FFFFFF"/>
                </a:highlight>
                <a:latin typeface="Roboto"/>
                <a:ea typeface="Roboto"/>
                <a:cs typeface="Roboto"/>
                <a:sym typeface="Roboto"/>
              </a:rPr>
              <a:t>Yield</a:t>
            </a:r>
            <a:r>
              <a:rPr b="1" lang="en" sz="1500">
                <a:solidFill>
                  <a:srgbClr val="040C28"/>
                </a:solidFill>
                <a:highlight>
                  <a:srgbClr val="FFFFFF"/>
                </a:highlight>
                <a:latin typeface="Roboto"/>
                <a:ea typeface="Roboto"/>
                <a:cs typeface="Roboto"/>
                <a:sym typeface="Roboto"/>
              </a:rPr>
              <a:t> Strength, and Mass Density</a:t>
            </a:r>
            <a:endParaRPr b="1" sz="1500">
              <a:solidFill>
                <a:srgbClr val="040C28"/>
              </a:solidFill>
              <a:highlight>
                <a:srgbClr val="FFFFFF"/>
              </a:highlight>
              <a:latin typeface="Roboto"/>
              <a:ea typeface="Roboto"/>
              <a:cs typeface="Roboto"/>
              <a:sym typeface="Roboto"/>
            </a:endParaRPr>
          </a:p>
        </p:txBody>
      </p:sp>
      <p:pic>
        <p:nvPicPr>
          <p:cNvPr id="514" name="Google Shape;514;p66"/>
          <p:cNvPicPr preferRelativeResize="0"/>
          <p:nvPr/>
        </p:nvPicPr>
        <p:blipFill>
          <a:blip r:embed="rId3">
            <a:alphaModFix/>
          </a:blip>
          <a:stretch>
            <a:fillRect/>
          </a:stretch>
        </p:blipFill>
        <p:spPr>
          <a:xfrm>
            <a:off x="5325500" y="-5158100"/>
            <a:ext cx="3229874" cy="4306499"/>
          </a:xfrm>
          <a:prstGeom prst="rect">
            <a:avLst/>
          </a:prstGeom>
          <a:noFill/>
          <a:ln>
            <a:noFill/>
          </a:ln>
        </p:spPr>
      </p:pic>
      <p:pic>
        <p:nvPicPr>
          <p:cNvPr id="515" name="Google Shape;515;p66"/>
          <p:cNvPicPr preferRelativeResize="0"/>
          <p:nvPr/>
        </p:nvPicPr>
        <p:blipFill rotWithShape="1">
          <a:blip r:embed="rId4">
            <a:alphaModFix/>
          </a:blip>
          <a:srcRect b="48264" l="0" r="0" t="25132"/>
          <a:stretch/>
        </p:blipFill>
        <p:spPr>
          <a:xfrm>
            <a:off x="734338" y="7575133"/>
            <a:ext cx="7675328" cy="860298"/>
          </a:xfrm>
          <a:prstGeom prst="rect">
            <a:avLst/>
          </a:prstGeom>
          <a:noFill/>
          <a:ln>
            <a:noFill/>
          </a:ln>
        </p:spPr>
      </p:pic>
      <p:pic>
        <p:nvPicPr>
          <p:cNvPr id="516" name="Google Shape;516;p66"/>
          <p:cNvPicPr preferRelativeResize="0"/>
          <p:nvPr/>
        </p:nvPicPr>
        <p:blipFill>
          <a:blip r:embed="rId5">
            <a:alphaModFix/>
          </a:blip>
          <a:stretch>
            <a:fillRect/>
          </a:stretch>
        </p:blipFill>
        <p:spPr>
          <a:xfrm>
            <a:off x="5613164" y="952004"/>
            <a:ext cx="2992671" cy="3990228"/>
          </a:xfrm>
          <a:prstGeom prst="rect">
            <a:avLst/>
          </a:prstGeom>
          <a:noFill/>
          <a:ln>
            <a:noFill/>
          </a:ln>
        </p:spPr>
      </p:pic>
      <p:sp>
        <p:nvSpPr>
          <p:cNvPr id="517" name="Google Shape;517;p66"/>
          <p:cNvSpPr txBox="1"/>
          <p:nvPr/>
        </p:nvSpPr>
        <p:spPr>
          <a:xfrm>
            <a:off x="406000" y="2335925"/>
            <a:ext cx="4976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40C28"/>
                </a:solidFill>
                <a:highlight>
                  <a:schemeClr val="lt1"/>
                </a:highlight>
                <a:latin typeface="Roboto"/>
                <a:ea typeface="Roboto"/>
                <a:cs typeface="Roboto"/>
                <a:sym typeface="Roboto"/>
              </a:rPr>
              <a:t>Experimental Procedure: </a:t>
            </a:r>
            <a:endParaRPr b="1"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Measured the PLA sample with calipers</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Set grips at 25 mm from each end of the sample</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Set test speed to 5 mm/min</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Measured elongation of sample after plastic deformation was reached</a:t>
            </a:r>
            <a:endParaRPr sz="1500">
              <a:solidFill>
                <a:srgbClr val="040C28"/>
              </a:solidFill>
              <a:highlight>
                <a:schemeClr val="lt1"/>
              </a:highlight>
              <a:latin typeface="Roboto"/>
              <a:ea typeface="Roboto"/>
              <a:cs typeface="Roboto"/>
              <a:sym typeface="Roboto"/>
            </a:endParaRPr>
          </a:p>
        </p:txBody>
      </p:sp>
      <p:sp>
        <p:nvSpPr>
          <p:cNvPr id="518" name="Google Shape;51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Material Properties from Testing</a:t>
            </a:r>
            <a:endParaRPr b="1" sz="3600">
              <a:solidFill>
                <a:schemeClr val="lt1"/>
              </a:solidFill>
              <a:latin typeface="Montserrat"/>
              <a:ea typeface="Montserrat"/>
              <a:cs typeface="Montserrat"/>
              <a:sym typeface="Montserrat"/>
            </a:endParaRPr>
          </a:p>
        </p:txBody>
      </p:sp>
      <p:pic>
        <p:nvPicPr>
          <p:cNvPr id="524" name="Google Shape;524;p67"/>
          <p:cNvPicPr preferRelativeResize="0"/>
          <p:nvPr/>
        </p:nvPicPr>
        <p:blipFill>
          <a:blip r:embed="rId3">
            <a:alphaModFix/>
          </a:blip>
          <a:stretch>
            <a:fillRect/>
          </a:stretch>
        </p:blipFill>
        <p:spPr>
          <a:xfrm>
            <a:off x="5325500" y="-5158100"/>
            <a:ext cx="3229874" cy="4306499"/>
          </a:xfrm>
          <a:prstGeom prst="rect">
            <a:avLst/>
          </a:prstGeom>
          <a:noFill/>
          <a:ln>
            <a:noFill/>
          </a:ln>
        </p:spPr>
      </p:pic>
      <p:pic>
        <p:nvPicPr>
          <p:cNvPr id="525" name="Google Shape;525;p67"/>
          <p:cNvPicPr preferRelativeResize="0"/>
          <p:nvPr/>
        </p:nvPicPr>
        <p:blipFill rotWithShape="1">
          <a:blip r:embed="rId4">
            <a:alphaModFix/>
          </a:blip>
          <a:srcRect b="48264" l="0" r="0" t="25132"/>
          <a:stretch/>
        </p:blipFill>
        <p:spPr>
          <a:xfrm>
            <a:off x="734338" y="7575133"/>
            <a:ext cx="7675328" cy="860298"/>
          </a:xfrm>
          <a:prstGeom prst="rect">
            <a:avLst/>
          </a:prstGeom>
          <a:noFill/>
          <a:ln>
            <a:noFill/>
          </a:ln>
        </p:spPr>
      </p:pic>
      <p:pic>
        <p:nvPicPr>
          <p:cNvPr id="526" name="Google Shape;526;p67" title="Chart"/>
          <p:cNvPicPr preferRelativeResize="0"/>
          <p:nvPr/>
        </p:nvPicPr>
        <p:blipFill>
          <a:blip r:embed="rId5">
            <a:alphaModFix/>
          </a:blip>
          <a:stretch>
            <a:fillRect/>
          </a:stretch>
        </p:blipFill>
        <p:spPr>
          <a:xfrm>
            <a:off x="4593300" y="1211375"/>
            <a:ext cx="4342626" cy="2685200"/>
          </a:xfrm>
          <a:prstGeom prst="rect">
            <a:avLst/>
          </a:prstGeom>
          <a:noFill/>
          <a:ln cap="flat" cmpd="sng" w="19050">
            <a:solidFill>
              <a:schemeClr val="dk2"/>
            </a:solidFill>
            <a:prstDash val="solid"/>
            <a:round/>
            <a:headEnd len="sm" w="sm" type="none"/>
            <a:tailEnd len="sm" w="sm" type="none"/>
          </a:ln>
        </p:spPr>
      </p:pic>
      <p:graphicFrame>
        <p:nvGraphicFramePr>
          <p:cNvPr id="527" name="Google Shape;527;p67"/>
          <p:cNvGraphicFramePr/>
          <p:nvPr/>
        </p:nvGraphicFramePr>
        <p:xfrm>
          <a:off x="2787450" y="4018625"/>
          <a:ext cx="3000000" cy="3000000"/>
        </p:xfrm>
        <a:graphic>
          <a:graphicData uri="http://schemas.openxmlformats.org/drawingml/2006/table">
            <a:tbl>
              <a:tblPr>
                <a:noFill/>
                <a:tableStyleId>{FE1C4995-5E6C-4215-A98D-A0379B245F93}</a:tableStyleId>
              </a:tblPr>
              <a:tblGrid>
                <a:gridCol w="1494550"/>
                <a:gridCol w="1253650"/>
                <a:gridCol w="820900"/>
              </a:tblGrid>
              <a:tr h="200025">
                <a:tc>
                  <a:txBody>
                    <a:bodyPr/>
                    <a:lstStyle/>
                    <a:p>
                      <a:pPr indent="0" lvl="0" marL="0" rtl="0" algn="ctr">
                        <a:lnSpc>
                          <a:spcPct val="115000"/>
                        </a:lnSpc>
                        <a:spcBef>
                          <a:spcPts val="0"/>
                        </a:spcBef>
                        <a:spcAft>
                          <a:spcPts val="0"/>
                        </a:spcAft>
                        <a:buNone/>
                      </a:pPr>
                      <a:r>
                        <a:rPr b="1" lang="en" sz="1000"/>
                        <a:t>Elastic Modulus</a:t>
                      </a:r>
                      <a:endParaRPr b="1"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1367.00</a:t>
                      </a:r>
                      <a:endParaRPr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MPa</a:t>
                      </a:r>
                      <a:endParaRPr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Mass Density</a:t>
                      </a:r>
                      <a:endParaRPr b="1"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773.32</a:t>
                      </a:r>
                      <a:endParaRPr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kg/m^3</a:t>
                      </a:r>
                      <a:endParaRPr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Tensile Strength</a:t>
                      </a:r>
                      <a:endParaRPr b="1"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11426304.65</a:t>
                      </a:r>
                      <a:endParaRPr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N/m^2</a:t>
                      </a:r>
                      <a:endParaRPr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 sz="1000"/>
                        <a:t>Yield Strength</a:t>
                      </a:r>
                      <a:endParaRPr b="1"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14.80</a:t>
                      </a:r>
                      <a:endParaRPr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MPa</a:t>
                      </a:r>
                      <a:endParaRPr sz="1000"/>
                    </a:p>
                  </a:txBody>
                  <a:tcPr marT="19050" marB="19050" marR="28575" marL="28575" anchor="b">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r>
            </a:tbl>
          </a:graphicData>
        </a:graphic>
      </p:graphicFrame>
      <p:pic>
        <p:nvPicPr>
          <p:cNvPr id="528" name="Google Shape;528;p67" title="Chart"/>
          <p:cNvPicPr preferRelativeResize="0"/>
          <p:nvPr/>
        </p:nvPicPr>
        <p:blipFill>
          <a:blip r:embed="rId6">
            <a:alphaModFix/>
          </a:blip>
          <a:stretch>
            <a:fillRect/>
          </a:stretch>
        </p:blipFill>
        <p:spPr>
          <a:xfrm>
            <a:off x="85825" y="1214750"/>
            <a:ext cx="4331706" cy="2678449"/>
          </a:xfrm>
          <a:prstGeom prst="rect">
            <a:avLst/>
          </a:prstGeom>
          <a:noFill/>
          <a:ln cap="flat" cmpd="sng" w="19050">
            <a:solidFill>
              <a:schemeClr val="dk2"/>
            </a:solidFill>
            <a:prstDash val="solid"/>
            <a:round/>
            <a:headEnd len="sm" w="sm" type="none"/>
            <a:tailEnd len="sm" w="sm" type="none"/>
          </a:ln>
        </p:spPr>
      </p:pic>
      <p:sp>
        <p:nvSpPr>
          <p:cNvPr id="529" name="Google Shape;52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6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Material Testing: Tensile Test</a:t>
            </a:r>
            <a:endParaRPr b="1" sz="3600">
              <a:solidFill>
                <a:schemeClr val="lt1"/>
              </a:solidFill>
              <a:latin typeface="Montserrat"/>
              <a:ea typeface="Montserrat"/>
              <a:cs typeface="Montserrat"/>
              <a:sym typeface="Montserrat"/>
            </a:endParaRPr>
          </a:p>
        </p:txBody>
      </p:sp>
      <p:sp>
        <p:nvSpPr>
          <p:cNvPr id="535" name="Google Shape;535;p68"/>
          <p:cNvSpPr txBox="1"/>
          <p:nvPr/>
        </p:nvSpPr>
        <p:spPr>
          <a:xfrm>
            <a:off x="37100" y="973100"/>
            <a:ext cx="5288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500">
              <a:solidFill>
                <a:srgbClr val="040C28"/>
              </a:solidFill>
              <a:highlight>
                <a:srgbClr val="FFFFFF"/>
              </a:highlight>
              <a:latin typeface="Roboto"/>
              <a:ea typeface="Roboto"/>
              <a:cs typeface="Roboto"/>
              <a:sym typeface="Roboto"/>
            </a:endParaRPr>
          </a:p>
        </p:txBody>
      </p:sp>
      <p:pic>
        <p:nvPicPr>
          <p:cNvPr id="536" name="Google Shape;536;p68"/>
          <p:cNvPicPr preferRelativeResize="0"/>
          <p:nvPr/>
        </p:nvPicPr>
        <p:blipFill>
          <a:blip r:embed="rId3">
            <a:alphaModFix/>
          </a:blip>
          <a:stretch>
            <a:fillRect/>
          </a:stretch>
        </p:blipFill>
        <p:spPr>
          <a:xfrm>
            <a:off x="5325500" y="-5158100"/>
            <a:ext cx="3229874" cy="4306499"/>
          </a:xfrm>
          <a:prstGeom prst="rect">
            <a:avLst/>
          </a:prstGeom>
          <a:noFill/>
          <a:ln>
            <a:noFill/>
          </a:ln>
        </p:spPr>
      </p:pic>
      <p:pic>
        <p:nvPicPr>
          <p:cNvPr id="537" name="Google Shape;537;p68"/>
          <p:cNvPicPr preferRelativeResize="0"/>
          <p:nvPr/>
        </p:nvPicPr>
        <p:blipFill rotWithShape="1">
          <a:blip r:embed="rId4">
            <a:alphaModFix/>
          </a:blip>
          <a:srcRect b="48264" l="0" r="0" t="25132"/>
          <a:stretch/>
        </p:blipFill>
        <p:spPr>
          <a:xfrm>
            <a:off x="734338" y="7575133"/>
            <a:ext cx="7675328" cy="860298"/>
          </a:xfrm>
          <a:prstGeom prst="rect">
            <a:avLst/>
          </a:prstGeom>
          <a:noFill/>
          <a:ln>
            <a:noFill/>
          </a:ln>
        </p:spPr>
      </p:pic>
      <p:pic>
        <p:nvPicPr>
          <p:cNvPr id="538" name="Google Shape;538;p68"/>
          <p:cNvPicPr preferRelativeResize="0"/>
          <p:nvPr/>
        </p:nvPicPr>
        <p:blipFill>
          <a:blip r:embed="rId5">
            <a:alphaModFix/>
          </a:blip>
          <a:stretch>
            <a:fillRect/>
          </a:stretch>
        </p:blipFill>
        <p:spPr>
          <a:xfrm>
            <a:off x="5645777" y="1186248"/>
            <a:ext cx="2826450" cy="3768600"/>
          </a:xfrm>
          <a:prstGeom prst="rect">
            <a:avLst/>
          </a:prstGeom>
          <a:noFill/>
          <a:ln>
            <a:noFill/>
          </a:ln>
        </p:spPr>
      </p:pic>
      <p:sp>
        <p:nvSpPr>
          <p:cNvPr id="539" name="Google Shape;539;p68"/>
          <p:cNvSpPr txBox="1"/>
          <p:nvPr/>
        </p:nvSpPr>
        <p:spPr>
          <a:xfrm>
            <a:off x="348800" y="1103350"/>
            <a:ext cx="4976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40C28"/>
                </a:solidFill>
                <a:highlight>
                  <a:schemeClr val="lt1"/>
                </a:highlight>
                <a:latin typeface="Roboto"/>
                <a:ea typeface="Roboto"/>
                <a:cs typeface="Roboto"/>
                <a:sym typeface="Roboto"/>
              </a:rPr>
              <a:t>Experimental Procedure: </a:t>
            </a:r>
            <a:endParaRPr b="1"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Measured the PLA sample with calipers</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Set grips at 25 mm from each end of the sample</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Set test speed to 5 mm/min</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Measured elongation of sample after plastic deformation was reached</a:t>
            </a:r>
            <a:endParaRPr sz="1500">
              <a:solidFill>
                <a:srgbClr val="040C28"/>
              </a:solidFill>
              <a:highlight>
                <a:schemeClr val="lt1"/>
              </a:highlight>
              <a:latin typeface="Roboto"/>
              <a:ea typeface="Roboto"/>
              <a:cs typeface="Roboto"/>
              <a:sym typeface="Roboto"/>
            </a:endParaRPr>
          </a:p>
        </p:txBody>
      </p:sp>
      <p:sp>
        <p:nvSpPr>
          <p:cNvPr id="540" name="Google Shape;540;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6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Calculations</a:t>
            </a:r>
            <a:endParaRPr sz="3000">
              <a:solidFill>
                <a:schemeClr val="lt1"/>
              </a:solidFill>
              <a:latin typeface="Open Sans"/>
              <a:ea typeface="Open Sans"/>
              <a:cs typeface="Open Sans"/>
              <a:sym typeface="Open Sans"/>
            </a:endParaRPr>
          </a:p>
        </p:txBody>
      </p:sp>
      <p:sp>
        <p:nvSpPr>
          <p:cNvPr id="546" name="Google Shape;546;p69"/>
          <p:cNvSpPr txBox="1"/>
          <p:nvPr/>
        </p:nvSpPr>
        <p:spPr>
          <a:xfrm>
            <a:off x="426325" y="1902150"/>
            <a:ext cx="34164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500">
                <a:solidFill>
                  <a:srgbClr val="040C28"/>
                </a:solidFill>
                <a:highlight>
                  <a:srgbClr val="FFFFFF"/>
                </a:highlight>
                <a:latin typeface="Roboto"/>
                <a:ea typeface="Roboto"/>
                <a:cs typeface="Roboto"/>
                <a:sym typeface="Roboto"/>
              </a:rPr>
              <a:t> </a:t>
            </a:r>
            <a:endParaRPr sz="1500">
              <a:solidFill>
                <a:srgbClr val="040C28"/>
              </a:solidFill>
              <a:highlight>
                <a:srgbClr val="FFFFFF"/>
              </a:highlight>
              <a:latin typeface="Roboto"/>
              <a:ea typeface="Roboto"/>
              <a:cs typeface="Roboto"/>
              <a:sym typeface="Roboto"/>
            </a:endParaRPr>
          </a:p>
        </p:txBody>
      </p:sp>
      <p:pic>
        <p:nvPicPr>
          <p:cNvPr id="547" name="Google Shape;547;p69"/>
          <p:cNvPicPr preferRelativeResize="0"/>
          <p:nvPr/>
        </p:nvPicPr>
        <p:blipFill>
          <a:blip r:embed="rId3">
            <a:alphaModFix/>
          </a:blip>
          <a:stretch>
            <a:fillRect/>
          </a:stretch>
        </p:blipFill>
        <p:spPr>
          <a:xfrm>
            <a:off x="494775" y="1167700"/>
            <a:ext cx="4048125" cy="1828800"/>
          </a:xfrm>
          <a:prstGeom prst="rect">
            <a:avLst/>
          </a:prstGeom>
          <a:noFill/>
          <a:ln>
            <a:noFill/>
          </a:ln>
        </p:spPr>
      </p:pic>
      <p:pic>
        <p:nvPicPr>
          <p:cNvPr id="548" name="Google Shape;548;p69"/>
          <p:cNvPicPr preferRelativeResize="0"/>
          <p:nvPr/>
        </p:nvPicPr>
        <p:blipFill>
          <a:blip r:embed="rId4">
            <a:alphaModFix/>
          </a:blip>
          <a:stretch>
            <a:fillRect/>
          </a:stretch>
        </p:blipFill>
        <p:spPr>
          <a:xfrm>
            <a:off x="2204350" y="3476650"/>
            <a:ext cx="4809250" cy="1403300"/>
          </a:xfrm>
          <a:prstGeom prst="rect">
            <a:avLst/>
          </a:prstGeom>
          <a:noFill/>
          <a:ln>
            <a:noFill/>
          </a:ln>
        </p:spPr>
      </p:pic>
      <p:pic>
        <p:nvPicPr>
          <p:cNvPr id="549" name="Google Shape;549;p69"/>
          <p:cNvPicPr preferRelativeResize="0"/>
          <p:nvPr/>
        </p:nvPicPr>
        <p:blipFill>
          <a:blip r:embed="rId5">
            <a:alphaModFix/>
          </a:blip>
          <a:stretch>
            <a:fillRect/>
          </a:stretch>
        </p:blipFill>
        <p:spPr>
          <a:xfrm>
            <a:off x="4404675" y="1609838"/>
            <a:ext cx="4533900" cy="1000125"/>
          </a:xfrm>
          <a:prstGeom prst="rect">
            <a:avLst/>
          </a:prstGeom>
          <a:noFill/>
          <a:ln>
            <a:noFill/>
          </a:ln>
        </p:spPr>
      </p:pic>
      <p:sp>
        <p:nvSpPr>
          <p:cNvPr id="550" name="Google Shape;55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p7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Material Testing: 3 Point Test</a:t>
            </a:r>
            <a:endParaRPr sz="3000">
              <a:solidFill>
                <a:schemeClr val="lt1"/>
              </a:solidFill>
              <a:latin typeface="Open Sans"/>
              <a:ea typeface="Open Sans"/>
              <a:cs typeface="Open Sans"/>
              <a:sym typeface="Open Sans"/>
            </a:endParaRPr>
          </a:p>
        </p:txBody>
      </p:sp>
      <p:sp>
        <p:nvSpPr>
          <p:cNvPr id="556" name="Google Shape;556;p70"/>
          <p:cNvSpPr txBox="1"/>
          <p:nvPr/>
        </p:nvSpPr>
        <p:spPr>
          <a:xfrm>
            <a:off x="426325" y="1902150"/>
            <a:ext cx="3416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40C28"/>
                </a:solidFill>
                <a:highlight>
                  <a:srgbClr val="FFFFFF"/>
                </a:highlight>
                <a:latin typeface="Roboto"/>
                <a:ea typeface="Roboto"/>
                <a:cs typeface="Roboto"/>
                <a:sym typeface="Roboto"/>
              </a:rPr>
              <a:t>Experimental Procedure: </a:t>
            </a:r>
            <a:endParaRPr b="1" sz="1500">
              <a:solidFill>
                <a:srgbClr val="040C28"/>
              </a:solidFill>
              <a:highlight>
                <a:srgbClr val="FFFFFF"/>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rgbClr val="FFFFFF"/>
                </a:highlight>
                <a:latin typeface="Roboto"/>
                <a:ea typeface="Roboto"/>
                <a:cs typeface="Roboto"/>
                <a:sym typeface="Roboto"/>
              </a:rPr>
              <a:t>Measured the PLA sample with calipers</a:t>
            </a:r>
            <a:endParaRPr sz="1500">
              <a:solidFill>
                <a:srgbClr val="040C28"/>
              </a:solidFill>
              <a:highlight>
                <a:srgbClr val="FFFFFF"/>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rgbClr val="FFFFFF"/>
                </a:highlight>
                <a:latin typeface="Roboto"/>
                <a:ea typeface="Roboto"/>
                <a:cs typeface="Roboto"/>
                <a:sym typeface="Roboto"/>
              </a:rPr>
              <a:t>Set support span to 108 mm</a:t>
            </a:r>
            <a:endParaRPr sz="1500">
              <a:solidFill>
                <a:srgbClr val="040C28"/>
              </a:solidFill>
              <a:highlight>
                <a:srgbClr val="FFFFFF"/>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rgbClr val="FFFFFF"/>
                </a:highlight>
                <a:latin typeface="Roboto"/>
                <a:ea typeface="Roboto"/>
                <a:cs typeface="Roboto"/>
                <a:sym typeface="Roboto"/>
              </a:rPr>
              <a:t>Cross head rate 0.005 mm/min  </a:t>
            </a:r>
            <a:endParaRPr sz="1500">
              <a:solidFill>
                <a:srgbClr val="040C28"/>
              </a:solidFill>
              <a:highlight>
                <a:srgbClr val="FFFFFF"/>
              </a:highlight>
              <a:latin typeface="Roboto"/>
              <a:ea typeface="Roboto"/>
              <a:cs typeface="Roboto"/>
              <a:sym typeface="Roboto"/>
            </a:endParaRPr>
          </a:p>
        </p:txBody>
      </p:sp>
      <p:pic>
        <p:nvPicPr>
          <p:cNvPr id="557" name="Google Shape;557;p70"/>
          <p:cNvPicPr preferRelativeResize="0"/>
          <p:nvPr/>
        </p:nvPicPr>
        <p:blipFill>
          <a:blip r:embed="rId3">
            <a:alphaModFix/>
          </a:blip>
          <a:stretch>
            <a:fillRect/>
          </a:stretch>
        </p:blipFill>
        <p:spPr>
          <a:xfrm>
            <a:off x="5364326" y="1066794"/>
            <a:ext cx="2999997" cy="3999976"/>
          </a:xfrm>
          <a:prstGeom prst="rect">
            <a:avLst/>
          </a:prstGeom>
          <a:noFill/>
          <a:ln>
            <a:noFill/>
          </a:ln>
        </p:spPr>
      </p:pic>
      <p:sp>
        <p:nvSpPr>
          <p:cNvPr id="558" name="Google Shape;55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 name="Shape 562"/>
        <p:cNvGrpSpPr/>
        <p:nvPr/>
      </p:nvGrpSpPr>
      <p:grpSpPr>
        <a:xfrm>
          <a:off x="0" y="0"/>
          <a:ext cx="0" cy="0"/>
          <a:chOff x="0" y="0"/>
          <a:chExt cx="0" cy="0"/>
        </a:xfrm>
      </p:grpSpPr>
      <p:sp>
        <p:nvSpPr>
          <p:cNvPr id="563" name="Google Shape;563;p7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Material Testing: Tensile Test Results </a:t>
            </a:r>
            <a:endParaRPr sz="3000">
              <a:solidFill>
                <a:schemeClr val="lt1"/>
              </a:solidFill>
              <a:latin typeface="Open Sans"/>
              <a:ea typeface="Open Sans"/>
              <a:cs typeface="Open Sans"/>
              <a:sym typeface="Open Sans"/>
            </a:endParaRPr>
          </a:p>
        </p:txBody>
      </p:sp>
      <p:pic>
        <p:nvPicPr>
          <p:cNvPr id="564" name="Google Shape;564;p71" title="Chart"/>
          <p:cNvPicPr preferRelativeResize="0"/>
          <p:nvPr/>
        </p:nvPicPr>
        <p:blipFill rotWithShape="1">
          <a:blip r:embed="rId3">
            <a:alphaModFix/>
          </a:blip>
          <a:srcRect b="0" l="0" r="0" t="0"/>
          <a:stretch/>
        </p:blipFill>
        <p:spPr>
          <a:xfrm>
            <a:off x="441775" y="1375625"/>
            <a:ext cx="4871775" cy="3012375"/>
          </a:xfrm>
          <a:prstGeom prst="rect">
            <a:avLst/>
          </a:prstGeom>
          <a:noFill/>
          <a:ln cap="flat" cmpd="sng" w="9525">
            <a:solidFill>
              <a:schemeClr val="dk2"/>
            </a:solidFill>
            <a:prstDash val="solid"/>
            <a:round/>
            <a:headEnd len="sm" w="sm" type="none"/>
            <a:tailEnd len="sm" w="sm" type="none"/>
          </a:ln>
        </p:spPr>
      </p:pic>
      <p:graphicFrame>
        <p:nvGraphicFramePr>
          <p:cNvPr id="565" name="Google Shape;565;p71"/>
          <p:cNvGraphicFramePr/>
          <p:nvPr/>
        </p:nvGraphicFramePr>
        <p:xfrm>
          <a:off x="5486500" y="2462713"/>
          <a:ext cx="3000000" cy="3000000"/>
        </p:xfrm>
        <a:graphic>
          <a:graphicData uri="http://schemas.openxmlformats.org/drawingml/2006/table">
            <a:tbl>
              <a:tblPr>
                <a:noFill/>
                <a:tableStyleId>{FE1C4995-5E6C-4215-A98D-A0379B245F93}</a:tableStyleId>
              </a:tblPr>
              <a:tblGrid>
                <a:gridCol w="1707950"/>
                <a:gridCol w="1129075"/>
                <a:gridCol w="739350"/>
              </a:tblGrid>
              <a:tr h="113250">
                <a:tc>
                  <a:txBody>
                    <a:bodyPr/>
                    <a:lstStyle/>
                    <a:p>
                      <a:pPr indent="0" lvl="0" marL="0" rtl="0" algn="ctr">
                        <a:lnSpc>
                          <a:spcPct val="115000"/>
                        </a:lnSpc>
                        <a:spcBef>
                          <a:spcPts val="0"/>
                        </a:spcBef>
                        <a:spcAft>
                          <a:spcPts val="0"/>
                        </a:spcAft>
                        <a:buNone/>
                      </a:pPr>
                      <a:r>
                        <a:rPr b="1" lang="en" sz="1000"/>
                        <a:t>Elastic Modulus</a:t>
                      </a:r>
                      <a:endParaRPr b="1"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11</a:t>
                      </a:r>
                      <a:endParaRPr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MPa</a:t>
                      </a:r>
                      <a:endParaRPr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r>
              <a:tr h="113250">
                <a:tc>
                  <a:txBody>
                    <a:bodyPr/>
                    <a:lstStyle/>
                    <a:p>
                      <a:pPr indent="0" lvl="0" marL="0" rtl="0" algn="ctr">
                        <a:lnSpc>
                          <a:spcPct val="115000"/>
                        </a:lnSpc>
                        <a:spcBef>
                          <a:spcPts val="0"/>
                        </a:spcBef>
                        <a:spcAft>
                          <a:spcPts val="0"/>
                        </a:spcAft>
                        <a:buNone/>
                      </a:pPr>
                      <a:r>
                        <a:rPr b="1" lang="en" sz="1000"/>
                        <a:t>Mass Density</a:t>
                      </a:r>
                      <a:endParaRPr b="1"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773.3248667</a:t>
                      </a:r>
                      <a:endParaRPr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kg/m^3</a:t>
                      </a:r>
                      <a:endParaRPr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r>
              <a:tr h="113250">
                <a:tc>
                  <a:txBody>
                    <a:bodyPr/>
                    <a:lstStyle/>
                    <a:p>
                      <a:pPr indent="0" lvl="0" marL="0" rtl="0" algn="ctr">
                        <a:lnSpc>
                          <a:spcPct val="115000"/>
                        </a:lnSpc>
                        <a:spcBef>
                          <a:spcPts val="0"/>
                        </a:spcBef>
                        <a:spcAft>
                          <a:spcPts val="0"/>
                        </a:spcAft>
                        <a:buNone/>
                      </a:pPr>
                      <a:r>
                        <a:rPr b="1" lang="en" sz="1000"/>
                        <a:t>Tensile Strength</a:t>
                      </a:r>
                      <a:endParaRPr b="1"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11426304.65</a:t>
                      </a:r>
                      <a:endParaRPr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N/m^2</a:t>
                      </a:r>
                      <a:endParaRPr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r>
              <a:tr h="113250">
                <a:tc>
                  <a:txBody>
                    <a:bodyPr/>
                    <a:lstStyle/>
                    <a:p>
                      <a:pPr indent="0" lvl="0" marL="0" rtl="0" algn="ctr">
                        <a:lnSpc>
                          <a:spcPct val="115000"/>
                        </a:lnSpc>
                        <a:spcBef>
                          <a:spcPts val="0"/>
                        </a:spcBef>
                        <a:spcAft>
                          <a:spcPts val="0"/>
                        </a:spcAft>
                        <a:buNone/>
                      </a:pPr>
                      <a:r>
                        <a:rPr b="1" lang="en" sz="1000"/>
                        <a:t>Yield Strength</a:t>
                      </a:r>
                      <a:endParaRPr b="1"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14.8</a:t>
                      </a:r>
                      <a:endParaRPr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MPa</a:t>
                      </a:r>
                      <a:endParaRPr sz="1000"/>
                    </a:p>
                  </a:txBody>
                  <a:tcPr marT="19050" marB="19050" marR="28575" marL="28575" anchor="b">
                    <a:lnL cap="flat" cmpd="sng" w="7150">
                      <a:solidFill>
                        <a:srgbClr val="000000"/>
                      </a:solidFill>
                      <a:prstDash val="solid"/>
                      <a:round/>
                      <a:headEnd len="sm" w="sm" type="none"/>
                      <a:tailEnd len="sm" w="sm" type="none"/>
                    </a:lnL>
                    <a:lnR cap="flat" cmpd="sng" w="7150">
                      <a:solidFill>
                        <a:srgbClr val="000000"/>
                      </a:solidFill>
                      <a:prstDash val="solid"/>
                      <a:round/>
                      <a:headEnd len="sm" w="sm" type="none"/>
                      <a:tailEnd len="sm" w="sm" type="none"/>
                    </a:lnR>
                    <a:lnT cap="flat" cmpd="sng" w="7150">
                      <a:solidFill>
                        <a:srgbClr val="000000"/>
                      </a:solidFill>
                      <a:prstDash val="solid"/>
                      <a:round/>
                      <a:headEnd len="sm" w="sm" type="none"/>
                      <a:tailEnd len="sm" w="sm" type="none"/>
                    </a:lnT>
                    <a:lnB cap="flat" cmpd="sng" w="7150">
                      <a:solidFill>
                        <a:srgbClr val="000000"/>
                      </a:solidFill>
                      <a:prstDash val="solid"/>
                      <a:round/>
                      <a:headEnd len="sm" w="sm" type="none"/>
                      <a:tailEnd len="sm" w="sm" type="none"/>
                    </a:lnB>
                  </a:tcPr>
                </a:tc>
              </a:tr>
            </a:tbl>
          </a:graphicData>
        </a:graphic>
      </p:graphicFrame>
      <p:sp>
        <p:nvSpPr>
          <p:cNvPr id="566" name="Google Shape;566;p71"/>
          <p:cNvSpPr/>
          <p:nvPr/>
        </p:nvSpPr>
        <p:spPr>
          <a:xfrm>
            <a:off x="1787775" y="2377950"/>
            <a:ext cx="161100" cy="133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71"/>
          <p:cNvSpPr txBox="1"/>
          <p:nvPr/>
        </p:nvSpPr>
        <p:spPr>
          <a:xfrm>
            <a:off x="1073450" y="2014525"/>
            <a:ext cx="12255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Yield point</a:t>
            </a:r>
            <a:endParaRPr sz="1200">
              <a:solidFill>
                <a:srgbClr val="FF0000"/>
              </a:solidFill>
            </a:endParaRPr>
          </a:p>
        </p:txBody>
      </p:sp>
      <p:sp>
        <p:nvSpPr>
          <p:cNvPr id="568" name="Google Shape;56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Mission Statement</a:t>
            </a:r>
            <a:endParaRPr b="1" sz="3600">
              <a:solidFill>
                <a:schemeClr val="lt1"/>
              </a:solidFill>
              <a:latin typeface="Montserrat"/>
              <a:ea typeface="Montserrat"/>
              <a:cs typeface="Montserrat"/>
              <a:sym typeface="Montserrat"/>
            </a:endParaRPr>
          </a:p>
        </p:txBody>
      </p:sp>
      <p:graphicFrame>
        <p:nvGraphicFramePr>
          <p:cNvPr id="100" name="Google Shape;100;p18"/>
          <p:cNvGraphicFramePr/>
          <p:nvPr/>
        </p:nvGraphicFramePr>
        <p:xfrm>
          <a:off x="3321350" y="974425"/>
          <a:ext cx="3000000" cy="3000000"/>
        </p:xfrm>
        <a:graphic>
          <a:graphicData uri="http://schemas.openxmlformats.org/drawingml/2006/table">
            <a:tbl>
              <a:tblPr bandRow="1">
                <a:noFill/>
                <a:tableStyleId>{31A3A719-7480-4846-9289-9D57B9DB15D1}</a:tableStyleId>
              </a:tblPr>
              <a:tblGrid>
                <a:gridCol w="1474025"/>
                <a:gridCol w="4227125"/>
              </a:tblGrid>
              <a:tr h="299950">
                <a:tc gridSpan="2">
                  <a:txBody>
                    <a:bodyPr/>
                    <a:lstStyle/>
                    <a:p>
                      <a:pPr indent="0" lvl="0" marL="0" rtl="0" algn="ctr">
                        <a:spcBef>
                          <a:spcPts val="0"/>
                        </a:spcBef>
                        <a:spcAft>
                          <a:spcPts val="0"/>
                        </a:spcAft>
                        <a:buNone/>
                      </a:pPr>
                      <a:r>
                        <a:rPr b="1" lang="en" sz="900"/>
                        <a:t>Mission Statement: Human Robotic Arm</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299950">
                <a:tc>
                  <a:txBody>
                    <a:bodyPr/>
                    <a:lstStyle/>
                    <a:p>
                      <a:pPr indent="0" lvl="0" marL="0" rtl="0" algn="ctr">
                        <a:spcBef>
                          <a:spcPts val="0"/>
                        </a:spcBef>
                        <a:spcAft>
                          <a:spcPts val="0"/>
                        </a:spcAft>
                        <a:buNone/>
                      </a:pPr>
                      <a:r>
                        <a:rPr b="1" lang="en" sz="900"/>
                        <a:t>Product Description</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Design a 6 DoF robotic arm with human like functionality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250">
                <a:tc>
                  <a:txBody>
                    <a:bodyPr/>
                    <a:lstStyle/>
                    <a:p>
                      <a:pPr indent="0" lvl="0" marL="0" rtl="0" algn="ctr">
                        <a:spcBef>
                          <a:spcPts val="0"/>
                        </a:spcBef>
                        <a:spcAft>
                          <a:spcPts val="0"/>
                        </a:spcAft>
                        <a:buNone/>
                      </a:pPr>
                      <a:r>
                        <a:rPr b="1" lang="en" sz="900"/>
                        <a:t>Key Business or Humanitarian Goals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Effectively clean nuclear waste from Nuclear Waste Tanks to prevent contamination of local environments and populations</a:t>
                      </a:r>
                      <a:endParaRPr sz="900"/>
                    </a:p>
                    <a:p>
                      <a:pPr indent="0" lvl="0" marL="0" rtl="0" algn="ctr">
                        <a:spcBef>
                          <a:spcPts val="0"/>
                        </a:spcBef>
                        <a:spcAft>
                          <a:spcPts val="0"/>
                        </a:spcAft>
                        <a:buNone/>
                      </a:pPr>
                      <a:r>
                        <a:rPr lang="en" sz="900"/>
                        <a:t>Successfully Prototyped and Fabricate Robotic arm within 8 months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Primary Market</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Department of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Secondary Market</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US Government, US Military, Nuclear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14525">
                <a:tc>
                  <a:txBody>
                    <a:bodyPr/>
                    <a:lstStyle/>
                    <a:p>
                      <a:pPr indent="0" lvl="0" marL="0" rtl="0" algn="ctr">
                        <a:spcBef>
                          <a:spcPts val="0"/>
                        </a:spcBef>
                        <a:spcAft>
                          <a:spcPts val="0"/>
                        </a:spcAft>
                        <a:buNone/>
                      </a:pPr>
                      <a:r>
                        <a:rPr b="1" lang="en" sz="900"/>
                        <a:t>Assumptions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We can assume: that the robot can withstand harsh radioactive environments, the robot can handle large amounts of force without tipping over, the robot can handle large amounts of force without damaging the tank wall, and visibility will allow for sensors to determine if plutonium is being removed, we assume the material is a hard tar heel substance</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9950">
                <a:tc>
                  <a:txBody>
                    <a:bodyPr/>
                    <a:lstStyle/>
                    <a:p>
                      <a:pPr indent="0" lvl="0" marL="0" rtl="0" algn="ctr">
                        <a:spcBef>
                          <a:spcPts val="0"/>
                        </a:spcBef>
                        <a:spcAft>
                          <a:spcPts val="0"/>
                        </a:spcAft>
                        <a:buNone/>
                      </a:pPr>
                      <a:r>
                        <a:rPr b="1" lang="en" sz="900"/>
                        <a:t>Stakeholders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Washington Citizens, National Research Labs, Department of Energy</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3625">
                <a:tc>
                  <a:txBody>
                    <a:bodyPr/>
                    <a:lstStyle/>
                    <a:p>
                      <a:pPr indent="0" lvl="0" marL="0" rtl="0" algn="ctr">
                        <a:spcBef>
                          <a:spcPts val="0"/>
                        </a:spcBef>
                        <a:spcAft>
                          <a:spcPts val="0"/>
                        </a:spcAft>
                        <a:buNone/>
                      </a:pPr>
                      <a:r>
                        <a:rPr b="1" lang="en" sz="900"/>
                        <a:t>Avenues for Creative Design</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Material, robotic actuation for arm movement and control, Semi-Autonomous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7250">
                <a:tc>
                  <a:txBody>
                    <a:bodyPr/>
                    <a:lstStyle/>
                    <a:p>
                      <a:pPr indent="0" lvl="0" marL="0" rtl="0" algn="ctr">
                        <a:spcBef>
                          <a:spcPts val="0"/>
                        </a:spcBef>
                        <a:spcAft>
                          <a:spcPts val="0"/>
                        </a:spcAft>
                        <a:buNone/>
                      </a:pPr>
                      <a:r>
                        <a:rPr b="1" lang="en" sz="900"/>
                        <a:t>Scope Limitations</a:t>
                      </a:r>
                      <a:endParaRPr sz="9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t>Resources, only 4 group members, only 8 months to work on it, Size limits, Force limits to protect the tank, Material selection, Dynamic capabilities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01" name="Google Shape;101;p18"/>
          <p:cNvSpPr txBox="1"/>
          <p:nvPr/>
        </p:nvSpPr>
        <p:spPr>
          <a:xfrm>
            <a:off x="82825" y="1045875"/>
            <a:ext cx="3167400" cy="396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
                <a:solidFill>
                  <a:schemeClr val="dk1"/>
                </a:solidFill>
              </a:rPr>
              <a:t>Mission statement to clarify the LANL project team’s design goals, aligning with both design team and customer needs.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mission statement specifies that the LANL project team will design and prototype a 6 DoF robotic arm.</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Areas of optimization:</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Material selection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Robotic Actuation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 semi-autonomous control system </a:t>
            </a:r>
            <a:endParaRPr>
              <a:solidFill>
                <a:schemeClr val="dk1"/>
              </a:solidFill>
            </a:endParaRPr>
          </a:p>
          <a:p>
            <a:pPr indent="457200" lvl="0" marL="0" rtl="0" algn="just">
              <a:lnSpc>
                <a:spcPct val="115000"/>
              </a:lnSpc>
              <a:spcBef>
                <a:spcPts val="120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Validation Through FEA</a:t>
            </a:r>
            <a:endParaRPr b="1" sz="3600">
              <a:solidFill>
                <a:schemeClr val="lt1"/>
              </a:solidFill>
              <a:latin typeface="Montserrat"/>
              <a:ea typeface="Montserrat"/>
              <a:cs typeface="Montserrat"/>
              <a:sym typeface="Montserrat"/>
            </a:endParaRPr>
          </a:p>
        </p:txBody>
      </p:sp>
      <p:pic>
        <p:nvPicPr>
          <p:cNvPr id="574" name="Google Shape;574;p72"/>
          <p:cNvPicPr preferRelativeResize="0"/>
          <p:nvPr/>
        </p:nvPicPr>
        <p:blipFill>
          <a:blip r:embed="rId3">
            <a:alphaModFix/>
          </a:blip>
          <a:stretch>
            <a:fillRect/>
          </a:stretch>
        </p:blipFill>
        <p:spPr>
          <a:xfrm>
            <a:off x="5325500" y="-5158100"/>
            <a:ext cx="3229874" cy="4306499"/>
          </a:xfrm>
          <a:prstGeom prst="rect">
            <a:avLst/>
          </a:prstGeom>
          <a:noFill/>
          <a:ln>
            <a:noFill/>
          </a:ln>
        </p:spPr>
      </p:pic>
      <p:pic>
        <p:nvPicPr>
          <p:cNvPr id="575" name="Google Shape;575;p72"/>
          <p:cNvPicPr preferRelativeResize="0"/>
          <p:nvPr/>
        </p:nvPicPr>
        <p:blipFill rotWithShape="1">
          <a:blip r:embed="rId4">
            <a:alphaModFix/>
          </a:blip>
          <a:srcRect b="48264" l="0" r="0" t="25132"/>
          <a:stretch/>
        </p:blipFill>
        <p:spPr>
          <a:xfrm>
            <a:off x="734338" y="7575133"/>
            <a:ext cx="7675328" cy="860298"/>
          </a:xfrm>
          <a:prstGeom prst="rect">
            <a:avLst/>
          </a:prstGeom>
          <a:noFill/>
          <a:ln>
            <a:noFill/>
          </a:ln>
        </p:spPr>
      </p:pic>
      <p:pic>
        <p:nvPicPr>
          <p:cNvPr id="576" name="Google Shape;576;p72"/>
          <p:cNvPicPr preferRelativeResize="0"/>
          <p:nvPr/>
        </p:nvPicPr>
        <p:blipFill>
          <a:blip r:embed="rId5">
            <a:alphaModFix/>
          </a:blip>
          <a:stretch>
            <a:fillRect/>
          </a:stretch>
        </p:blipFill>
        <p:spPr>
          <a:xfrm>
            <a:off x="5796550" y="1119150"/>
            <a:ext cx="2961076" cy="3873849"/>
          </a:xfrm>
          <a:prstGeom prst="rect">
            <a:avLst/>
          </a:prstGeom>
          <a:noFill/>
          <a:ln cap="flat" cmpd="sng" w="19050">
            <a:solidFill>
              <a:schemeClr val="dk2"/>
            </a:solidFill>
            <a:prstDash val="solid"/>
            <a:round/>
            <a:headEnd len="sm" w="sm" type="none"/>
            <a:tailEnd len="sm" w="sm" type="none"/>
          </a:ln>
        </p:spPr>
      </p:pic>
      <p:pic>
        <p:nvPicPr>
          <p:cNvPr id="577" name="Google Shape;577;p72"/>
          <p:cNvPicPr preferRelativeResize="0"/>
          <p:nvPr/>
        </p:nvPicPr>
        <p:blipFill>
          <a:blip r:embed="rId6">
            <a:alphaModFix/>
          </a:blip>
          <a:stretch>
            <a:fillRect/>
          </a:stretch>
        </p:blipFill>
        <p:spPr>
          <a:xfrm>
            <a:off x="1254450" y="2679625"/>
            <a:ext cx="3519549" cy="1587975"/>
          </a:xfrm>
          <a:prstGeom prst="rect">
            <a:avLst/>
          </a:prstGeom>
          <a:noFill/>
          <a:ln cap="flat" cmpd="sng" w="19050">
            <a:solidFill>
              <a:schemeClr val="dk2"/>
            </a:solidFill>
            <a:prstDash val="solid"/>
            <a:round/>
            <a:headEnd len="sm" w="sm" type="none"/>
            <a:tailEnd len="sm" w="sm" type="none"/>
          </a:ln>
        </p:spPr>
      </p:pic>
      <p:sp>
        <p:nvSpPr>
          <p:cNvPr id="578" name="Google Shape;578;p72"/>
          <p:cNvSpPr txBox="1"/>
          <p:nvPr/>
        </p:nvSpPr>
        <p:spPr>
          <a:xfrm>
            <a:off x="178925" y="1119150"/>
            <a:ext cx="57582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Utilized SolidWorks for FEA analysis</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Used material properties determined from experimentation</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Recreated </a:t>
            </a:r>
            <a:r>
              <a:rPr b="1" lang="en" sz="1500">
                <a:solidFill>
                  <a:srgbClr val="040C28"/>
                </a:solidFill>
                <a:highlight>
                  <a:schemeClr val="lt1"/>
                </a:highlight>
                <a:latin typeface="Roboto"/>
                <a:ea typeface="Roboto"/>
                <a:cs typeface="Roboto"/>
                <a:sym typeface="Roboto"/>
              </a:rPr>
              <a:t>3 point bending test</a:t>
            </a:r>
            <a:r>
              <a:rPr lang="en" sz="1500">
                <a:solidFill>
                  <a:srgbClr val="040C28"/>
                </a:solidFill>
                <a:highlight>
                  <a:schemeClr val="lt1"/>
                </a:highlight>
                <a:latin typeface="Roboto"/>
                <a:ea typeface="Roboto"/>
                <a:cs typeface="Roboto"/>
                <a:sym typeface="Roboto"/>
              </a:rPr>
              <a:t> conditions</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Simulated 40% infill</a:t>
            </a:r>
            <a:endParaRPr sz="1500">
              <a:solidFill>
                <a:srgbClr val="040C28"/>
              </a:solidFill>
              <a:highlight>
                <a:schemeClr val="lt1"/>
              </a:highlight>
              <a:latin typeface="Roboto"/>
              <a:ea typeface="Roboto"/>
              <a:cs typeface="Roboto"/>
              <a:sym typeface="Roboto"/>
            </a:endParaRPr>
          </a:p>
        </p:txBody>
      </p:sp>
      <p:sp>
        <p:nvSpPr>
          <p:cNvPr id="579" name="Google Shape;579;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Validation Through FEA</a:t>
            </a:r>
            <a:endParaRPr b="1" sz="3600">
              <a:solidFill>
                <a:schemeClr val="lt1"/>
              </a:solidFill>
              <a:latin typeface="Montserrat"/>
              <a:ea typeface="Montserrat"/>
              <a:cs typeface="Montserrat"/>
              <a:sym typeface="Montserrat"/>
            </a:endParaRPr>
          </a:p>
        </p:txBody>
      </p:sp>
      <p:pic>
        <p:nvPicPr>
          <p:cNvPr id="585" name="Google Shape;585;p73"/>
          <p:cNvPicPr preferRelativeResize="0"/>
          <p:nvPr/>
        </p:nvPicPr>
        <p:blipFill>
          <a:blip r:embed="rId3">
            <a:alphaModFix/>
          </a:blip>
          <a:stretch>
            <a:fillRect/>
          </a:stretch>
        </p:blipFill>
        <p:spPr>
          <a:xfrm>
            <a:off x="5325500" y="-5158100"/>
            <a:ext cx="3229874" cy="4306499"/>
          </a:xfrm>
          <a:prstGeom prst="rect">
            <a:avLst/>
          </a:prstGeom>
          <a:noFill/>
          <a:ln>
            <a:noFill/>
          </a:ln>
        </p:spPr>
      </p:pic>
      <p:pic>
        <p:nvPicPr>
          <p:cNvPr id="586" name="Google Shape;586;p73"/>
          <p:cNvPicPr preferRelativeResize="0"/>
          <p:nvPr/>
        </p:nvPicPr>
        <p:blipFill rotWithShape="1">
          <a:blip r:embed="rId4">
            <a:alphaModFix/>
          </a:blip>
          <a:srcRect b="48264" l="0" r="0" t="25132"/>
          <a:stretch/>
        </p:blipFill>
        <p:spPr>
          <a:xfrm>
            <a:off x="734338" y="7575133"/>
            <a:ext cx="7675328" cy="860298"/>
          </a:xfrm>
          <a:prstGeom prst="rect">
            <a:avLst/>
          </a:prstGeom>
          <a:noFill/>
          <a:ln>
            <a:noFill/>
          </a:ln>
        </p:spPr>
      </p:pic>
      <p:sp>
        <p:nvSpPr>
          <p:cNvPr id="587" name="Google Shape;587;p73"/>
          <p:cNvSpPr txBox="1"/>
          <p:nvPr/>
        </p:nvSpPr>
        <p:spPr>
          <a:xfrm>
            <a:off x="882650" y="1201700"/>
            <a:ext cx="3229800" cy="17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b="1" sz="1900">
              <a:solidFill>
                <a:schemeClr val="dk1"/>
              </a:solidFill>
            </a:endParaRPr>
          </a:p>
        </p:txBody>
      </p:sp>
      <p:pic>
        <p:nvPicPr>
          <p:cNvPr id="588" name="Google Shape;588;p73"/>
          <p:cNvPicPr preferRelativeResize="0"/>
          <p:nvPr/>
        </p:nvPicPr>
        <p:blipFill rotWithShape="1">
          <a:blip r:embed="rId5">
            <a:alphaModFix/>
          </a:blip>
          <a:srcRect b="-1620" l="-450" r="450" t="1620"/>
          <a:stretch/>
        </p:blipFill>
        <p:spPr>
          <a:xfrm>
            <a:off x="166775" y="2808863"/>
            <a:ext cx="4129927" cy="2290325"/>
          </a:xfrm>
          <a:prstGeom prst="rect">
            <a:avLst/>
          </a:prstGeom>
          <a:noFill/>
          <a:ln cap="flat" cmpd="sng" w="19050">
            <a:solidFill>
              <a:schemeClr val="dk2"/>
            </a:solidFill>
            <a:prstDash val="solid"/>
            <a:round/>
            <a:headEnd len="sm" w="sm" type="none"/>
            <a:tailEnd len="sm" w="sm" type="none"/>
          </a:ln>
        </p:spPr>
      </p:pic>
      <p:pic>
        <p:nvPicPr>
          <p:cNvPr id="589" name="Google Shape;589;p73"/>
          <p:cNvPicPr preferRelativeResize="0"/>
          <p:nvPr/>
        </p:nvPicPr>
        <p:blipFill>
          <a:blip r:embed="rId6">
            <a:alphaModFix/>
          </a:blip>
          <a:stretch>
            <a:fillRect/>
          </a:stretch>
        </p:blipFill>
        <p:spPr>
          <a:xfrm>
            <a:off x="4529258" y="1010150"/>
            <a:ext cx="4457192" cy="2290325"/>
          </a:xfrm>
          <a:prstGeom prst="rect">
            <a:avLst/>
          </a:prstGeom>
          <a:noFill/>
          <a:ln cap="flat" cmpd="sng" w="19050">
            <a:solidFill>
              <a:schemeClr val="dk2"/>
            </a:solidFill>
            <a:prstDash val="solid"/>
            <a:round/>
            <a:headEnd len="sm" w="sm" type="none"/>
            <a:tailEnd len="sm" w="sm" type="none"/>
          </a:ln>
        </p:spPr>
      </p:pic>
      <p:sp>
        <p:nvSpPr>
          <p:cNvPr id="590" name="Google Shape;590;p73"/>
          <p:cNvSpPr txBox="1"/>
          <p:nvPr/>
        </p:nvSpPr>
        <p:spPr>
          <a:xfrm>
            <a:off x="1249325" y="2884975"/>
            <a:ext cx="16341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500">
                <a:solidFill>
                  <a:srgbClr val="040C28"/>
                </a:solidFill>
                <a:latin typeface="Roboto"/>
                <a:ea typeface="Roboto"/>
                <a:cs typeface="Roboto"/>
                <a:sym typeface="Roboto"/>
              </a:rPr>
              <a:t>von Mises</a:t>
            </a:r>
            <a:endParaRPr b="1" sz="1500">
              <a:solidFill>
                <a:srgbClr val="040C28"/>
              </a:solidFill>
              <a:latin typeface="Roboto"/>
              <a:ea typeface="Roboto"/>
              <a:cs typeface="Roboto"/>
              <a:sym typeface="Roboto"/>
            </a:endParaRPr>
          </a:p>
        </p:txBody>
      </p:sp>
      <p:sp>
        <p:nvSpPr>
          <p:cNvPr id="591" name="Google Shape;591;p73"/>
          <p:cNvSpPr txBox="1"/>
          <p:nvPr/>
        </p:nvSpPr>
        <p:spPr>
          <a:xfrm>
            <a:off x="5649800" y="1077300"/>
            <a:ext cx="19251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500">
                <a:solidFill>
                  <a:srgbClr val="040C28"/>
                </a:solidFill>
                <a:latin typeface="Roboto"/>
                <a:ea typeface="Roboto"/>
                <a:cs typeface="Roboto"/>
                <a:sym typeface="Roboto"/>
              </a:rPr>
              <a:t>Displacement</a:t>
            </a:r>
            <a:endParaRPr b="1" sz="1500">
              <a:solidFill>
                <a:srgbClr val="040C28"/>
              </a:solidFill>
              <a:latin typeface="Roboto"/>
              <a:ea typeface="Roboto"/>
              <a:cs typeface="Roboto"/>
              <a:sym typeface="Roboto"/>
            </a:endParaRPr>
          </a:p>
        </p:txBody>
      </p:sp>
      <p:sp>
        <p:nvSpPr>
          <p:cNvPr id="592" name="Google Shape;592;p73"/>
          <p:cNvSpPr txBox="1"/>
          <p:nvPr/>
        </p:nvSpPr>
        <p:spPr>
          <a:xfrm>
            <a:off x="178925" y="1119150"/>
            <a:ext cx="41298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Applied max force of 118N </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Yield</a:t>
            </a:r>
            <a:r>
              <a:rPr lang="en" sz="1500">
                <a:solidFill>
                  <a:srgbClr val="040C28"/>
                </a:solidFill>
                <a:highlight>
                  <a:schemeClr val="lt1"/>
                </a:highlight>
                <a:latin typeface="Roboto"/>
                <a:ea typeface="Roboto"/>
                <a:cs typeface="Roboto"/>
                <a:sym typeface="Roboto"/>
              </a:rPr>
              <a:t> strength was surpassed at this force indicating plastic deformation</a:t>
            </a:r>
            <a:endParaRPr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This aligned with experimental results, therefore validating the simulation</a:t>
            </a:r>
            <a:endParaRPr sz="1500">
              <a:solidFill>
                <a:srgbClr val="040C28"/>
              </a:solidFill>
              <a:highlight>
                <a:schemeClr val="lt1"/>
              </a:highlight>
              <a:latin typeface="Roboto"/>
              <a:ea typeface="Roboto"/>
              <a:cs typeface="Roboto"/>
              <a:sym typeface="Roboto"/>
            </a:endParaRPr>
          </a:p>
        </p:txBody>
      </p:sp>
      <p:sp>
        <p:nvSpPr>
          <p:cNvPr id="593" name="Google Shape;593;p73"/>
          <p:cNvSpPr txBox="1"/>
          <p:nvPr/>
        </p:nvSpPr>
        <p:spPr>
          <a:xfrm>
            <a:off x="4692950" y="3570538"/>
            <a:ext cx="4129800" cy="1108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500">
                <a:solidFill>
                  <a:srgbClr val="040C28"/>
                </a:solidFill>
                <a:highlight>
                  <a:schemeClr val="lt1"/>
                </a:highlight>
                <a:latin typeface="Roboto"/>
                <a:ea typeface="Roboto"/>
                <a:cs typeface="Roboto"/>
                <a:sym typeface="Roboto"/>
              </a:rPr>
              <a:t>Next Steps</a:t>
            </a:r>
            <a:endParaRPr b="1" sz="1500">
              <a:solidFill>
                <a:srgbClr val="040C28"/>
              </a:solidFill>
              <a:highlight>
                <a:schemeClr val="lt1"/>
              </a:highlight>
              <a:latin typeface="Roboto"/>
              <a:ea typeface="Roboto"/>
              <a:cs typeface="Roboto"/>
              <a:sym typeface="Roboto"/>
            </a:endParaRPr>
          </a:p>
          <a:p>
            <a:pPr indent="-323850" lvl="0" marL="457200" rtl="0" algn="l">
              <a:spcBef>
                <a:spcPts val="0"/>
              </a:spcBef>
              <a:spcAft>
                <a:spcPts val="0"/>
              </a:spcAft>
              <a:buClr>
                <a:srgbClr val="040C28"/>
              </a:buClr>
              <a:buSzPts val="1500"/>
              <a:buFont typeface="Roboto"/>
              <a:buChar char="●"/>
            </a:pPr>
            <a:r>
              <a:rPr lang="en" sz="1500">
                <a:solidFill>
                  <a:srgbClr val="040C28"/>
                </a:solidFill>
                <a:highlight>
                  <a:schemeClr val="lt1"/>
                </a:highlight>
                <a:latin typeface="Roboto"/>
                <a:ea typeface="Roboto"/>
                <a:cs typeface="Roboto"/>
                <a:sym typeface="Roboto"/>
              </a:rPr>
              <a:t>Perform FEA on each joint to ensure a validate design that will not collapse</a:t>
            </a:r>
            <a:endParaRPr sz="1500">
              <a:solidFill>
                <a:srgbClr val="040C28"/>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500">
              <a:solidFill>
                <a:srgbClr val="040C28"/>
              </a:solidFill>
              <a:highlight>
                <a:schemeClr val="lt1"/>
              </a:highlight>
              <a:latin typeface="Roboto"/>
              <a:ea typeface="Roboto"/>
              <a:cs typeface="Roboto"/>
              <a:sym typeface="Roboto"/>
            </a:endParaRPr>
          </a:p>
        </p:txBody>
      </p:sp>
      <p:sp>
        <p:nvSpPr>
          <p:cNvPr id="594" name="Google Shape;594;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700">
                <a:solidFill>
                  <a:schemeClr val="lt1"/>
                </a:solidFill>
                <a:latin typeface="Montserrat"/>
                <a:ea typeface="Montserrat"/>
                <a:cs typeface="Montserrat"/>
                <a:sym typeface="Montserrat"/>
              </a:rPr>
              <a:t>Payload Verification - J2</a:t>
            </a:r>
            <a:endParaRPr b="1" sz="3700">
              <a:solidFill>
                <a:schemeClr val="lt1"/>
              </a:solidFill>
              <a:latin typeface="Montserrat"/>
              <a:ea typeface="Montserrat"/>
              <a:cs typeface="Montserrat"/>
              <a:sym typeface="Montserrat"/>
            </a:endParaRPr>
          </a:p>
        </p:txBody>
      </p:sp>
      <p:sp>
        <p:nvSpPr>
          <p:cNvPr id="600" name="Google Shape;600;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601" name="Google Shape;601;p74"/>
          <p:cNvGraphicFramePr/>
          <p:nvPr/>
        </p:nvGraphicFramePr>
        <p:xfrm>
          <a:off x="142675" y="1231225"/>
          <a:ext cx="3000000" cy="3000000"/>
        </p:xfrm>
        <a:graphic>
          <a:graphicData uri="http://schemas.openxmlformats.org/drawingml/2006/table">
            <a:tbl>
              <a:tblPr>
                <a:noFill/>
                <a:tableStyleId>{FE1C4995-5E6C-4215-A98D-A0379B245F93}</a:tableStyleId>
              </a:tblPr>
              <a:tblGrid>
                <a:gridCol w="1351050"/>
                <a:gridCol w="900700"/>
                <a:gridCol w="1261000"/>
                <a:gridCol w="1558225"/>
              </a:tblGrid>
              <a:tr h="203400">
                <a:tc gridSpan="4">
                  <a:txBody>
                    <a:bodyPr/>
                    <a:lstStyle/>
                    <a:p>
                      <a:pPr indent="0" lvl="0" marL="0" rtl="0" algn="ctr">
                        <a:lnSpc>
                          <a:spcPct val="115000"/>
                        </a:lnSpc>
                        <a:spcBef>
                          <a:spcPts val="0"/>
                        </a:spcBef>
                        <a:spcAft>
                          <a:spcPts val="0"/>
                        </a:spcAft>
                        <a:buNone/>
                      </a:pPr>
                      <a:r>
                        <a:rPr b="1" lang="en" sz="1000"/>
                        <a:t>Payload</a:t>
                      </a:r>
                      <a:r>
                        <a:rPr b="1" lang="en" sz="1000"/>
                        <a:t> Analysis - J2 Max Length</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03400">
                <a:tc>
                  <a:txBody>
                    <a:bodyPr/>
                    <a:lstStyle/>
                    <a:p>
                      <a:pPr indent="0" lvl="0" marL="0" rtl="0" algn="ctr">
                        <a:lnSpc>
                          <a:spcPct val="115000"/>
                        </a:lnSpc>
                        <a:spcBef>
                          <a:spcPts val="0"/>
                        </a:spcBef>
                        <a:spcAft>
                          <a:spcPts val="0"/>
                        </a:spcAft>
                        <a:buNone/>
                      </a:pPr>
                      <a:r>
                        <a:rPr b="1" lang="en" sz="1000"/>
                        <a:t>Type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Weight (kg)</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Length (mm) from J2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Overall Torque on J2 (Nm)</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400">
                <a:tc>
                  <a:txBody>
                    <a:bodyPr/>
                    <a:lstStyle/>
                    <a:p>
                      <a:pPr indent="0" lvl="0" marL="0" rtl="0" algn="ctr">
                        <a:lnSpc>
                          <a:spcPct val="115000"/>
                        </a:lnSpc>
                        <a:spcBef>
                          <a:spcPts val="0"/>
                        </a:spcBef>
                        <a:spcAft>
                          <a:spcPts val="0"/>
                        </a:spcAft>
                        <a:buNone/>
                      </a:pPr>
                      <a:r>
                        <a:rPr lang="en" sz="1000"/>
                        <a:t>A - aluminium extrusion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21.3286077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03400">
                <a:tc>
                  <a:txBody>
                    <a:bodyPr/>
                    <a:lstStyle/>
                    <a:p>
                      <a:pPr indent="0" lvl="0" marL="0" rtl="0" algn="ctr">
                        <a:lnSpc>
                          <a:spcPct val="115000"/>
                        </a:lnSpc>
                        <a:spcBef>
                          <a:spcPts val="0"/>
                        </a:spcBef>
                        <a:spcAft>
                          <a:spcPts val="0"/>
                        </a:spcAft>
                        <a:buNone/>
                      </a:pPr>
                      <a:r>
                        <a:rPr lang="en" sz="1000"/>
                        <a:t>B - PLA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501.5</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Max </a:t>
                      </a:r>
                      <a:r>
                        <a:rPr b="1" lang="en" sz="1000"/>
                        <a:t>Torque</a:t>
                      </a:r>
                      <a:r>
                        <a:rPr b="1" lang="en" sz="1000"/>
                        <a:t> (Nm)</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E599"/>
                    </a:solidFill>
                  </a:tcPr>
                </a:tc>
              </a:tr>
              <a:tr h="203400">
                <a:tc>
                  <a:txBody>
                    <a:bodyPr/>
                    <a:lstStyle/>
                    <a:p>
                      <a:pPr indent="0" lvl="0" marL="0" rtl="0" algn="ctr">
                        <a:lnSpc>
                          <a:spcPct val="115000"/>
                        </a:lnSpc>
                        <a:spcBef>
                          <a:spcPts val="0"/>
                        </a:spcBef>
                        <a:spcAft>
                          <a:spcPts val="0"/>
                        </a:spcAft>
                        <a:buNone/>
                      </a:pPr>
                      <a:r>
                        <a:rPr lang="en" sz="1000"/>
                        <a:t>C- PLA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0.738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684</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42</a:t>
                      </a:r>
                      <a:endParaRPr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E599"/>
                    </a:solidFill>
                  </a:tcPr>
                </a:tc>
              </a:tr>
              <a:tr h="244050">
                <a:tc>
                  <a:txBody>
                    <a:bodyPr/>
                    <a:lstStyle/>
                    <a:p>
                      <a:pPr indent="0" lvl="0" marL="0" rtl="0" algn="ctr">
                        <a:lnSpc>
                          <a:spcPct val="115000"/>
                        </a:lnSpc>
                        <a:spcBef>
                          <a:spcPts val="0"/>
                        </a:spcBef>
                        <a:spcAft>
                          <a:spcPts val="0"/>
                        </a:spcAft>
                        <a:buNone/>
                      </a:pPr>
                      <a:r>
                        <a:rPr lang="en" sz="1000"/>
                        <a:t>J3 - AK80-6 KV100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0.485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478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Mass Density (g/m^3)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E599"/>
                    </a:solidFill>
                  </a:tcPr>
                </a:tc>
              </a:tr>
              <a:tr h="203400">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J4 - AK80-6 KV100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0.485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525</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774</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E599"/>
                    </a:solidFill>
                  </a:tcPr>
                </a:tc>
              </a:tr>
              <a:tr h="203400">
                <a:tc>
                  <a:txBody>
                    <a:bodyPr/>
                    <a:lstStyle/>
                    <a:p>
                      <a:pPr indent="0" lvl="0" marL="0" rtl="0" algn="ctr">
                        <a:lnSpc>
                          <a:spcPct val="115000"/>
                        </a:lnSpc>
                        <a:spcBef>
                          <a:spcPts val="0"/>
                        </a:spcBef>
                        <a:spcAft>
                          <a:spcPts val="0"/>
                        </a:spcAft>
                        <a:buNone/>
                      </a:pPr>
                      <a:r>
                        <a:rPr lang="en" sz="1000"/>
                        <a:t>J5 - GL40 KV70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0.107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807</a:t>
                      </a:r>
                      <a:endParaRPr sz="10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44050">
                <a:tc>
                  <a:txBody>
                    <a:bodyPr/>
                    <a:lstStyle/>
                    <a:p>
                      <a:pPr indent="0" lvl="0" marL="0" rtl="0" algn="ctr">
                        <a:lnSpc>
                          <a:spcPct val="115000"/>
                        </a:lnSpc>
                        <a:spcBef>
                          <a:spcPts val="0"/>
                        </a:spcBef>
                        <a:spcAft>
                          <a:spcPts val="0"/>
                        </a:spcAft>
                        <a:buNone/>
                      </a:pPr>
                      <a:r>
                        <a:rPr lang="en" sz="1000" strike="sngStrike"/>
                        <a:t>J6 - GL40 KV210</a:t>
                      </a:r>
                      <a:endParaRPr sz="1000" strike="sng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strike="sngStrike"/>
                        <a:t>0.107</a:t>
                      </a:r>
                      <a:endParaRPr sz="1000" strike="sng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strike="sngStrike"/>
                        <a:t>0</a:t>
                      </a:r>
                      <a:endParaRPr sz="1000" strike="sng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4050">
                <a:tc>
                  <a:txBody>
                    <a:bodyPr/>
                    <a:lstStyle/>
                    <a:p>
                      <a:pPr indent="0" lvl="0" marL="0" rtl="0" algn="ctr">
                        <a:lnSpc>
                          <a:spcPct val="115000"/>
                        </a:lnSpc>
                        <a:spcBef>
                          <a:spcPts val="0"/>
                        </a:spcBef>
                        <a:spcAft>
                          <a:spcPts val="0"/>
                        </a:spcAft>
                        <a:buNone/>
                      </a:pPr>
                      <a:r>
                        <a:rPr lang="en" sz="1000"/>
                        <a:t>B3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0.63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478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4050">
                <a:tc>
                  <a:txBody>
                    <a:bodyPr/>
                    <a:lstStyle/>
                    <a:p>
                      <a:pPr indent="0" lvl="0" marL="0" rtl="0" algn="ctr">
                        <a:lnSpc>
                          <a:spcPct val="115000"/>
                        </a:lnSpc>
                        <a:spcBef>
                          <a:spcPts val="0"/>
                        </a:spcBef>
                        <a:spcAft>
                          <a:spcPts val="0"/>
                        </a:spcAft>
                        <a:buNone/>
                      </a:pPr>
                      <a:r>
                        <a:rPr lang="en" sz="1000"/>
                        <a:t>B4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0.386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561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4050">
                <a:tc>
                  <a:txBody>
                    <a:bodyPr/>
                    <a:lstStyle/>
                    <a:p>
                      <a:pPr indent="0" lvl="0" marL="0" rtl="0" algn="ctr">
                        <a:lnSpc>
                          <a:spcPct val="115000"/>
                        </a:lnSpc>
                        <a:spcBef>
                          <a:spcPts val="0"/>
                        </a:spcBef>
                        <a:spcAft>
                          <a:spcPts val="0"/>
                        </a:spcAft>
                        <a:buNone/>
                      </a:pPr>
                      <a:r>
                        <a:rPr lang="en" sz="1000"/>
                        <a:t>B5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0.109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807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602" name="Google Shape;602;p74"/>
          <p:cNvPicPr preferRelativeResize="0"/>
          <p:nvPr/>
        </p:nvPicPr>
        <p:blipFill rotWithShape="1">
          <a:blip r:embed="rId3">
            <a:alphaModFix/>
          </a:blip>
          <a:srcRect b="31619" l="22204" r="37120" t="21976"/>
          <a:stretch/>
        </p:blipFill>
        <p:spPr>
          <a:xfrm>
            <a:off x="5550125" y="1059950"/>
            <a:ext cx="2975450" cy="2121575"/>
          </a:xfrm>
          <a:prstGeom prst="rect">
            <a:avLst/>
          </a:prstGeom>
          <a:noFill/>
          <a:ln cap="flat" cmpd="sng" w="9525">
            <a:solidFill>
              <a:srgbClr val="000000"/>
            </a:solidFill>
            <a:prstDash val="solid"/>
            <a:round/>
            <a:headEnd len="sm" w="sm" type="none"/>
            <a:tailEnd len="sm" w="sm" type="none"/>
          </a:ln>
        </p:spPr>
      </p:pic>
      <p:pic>
        <p:nvPicPr>
          <p:cNvPr id="603" name="Google Shape;603;p74"/>
          <p:cNvPicPr preferRelativeResize="0"/>
          <p:nvPr/>
        </p:nvPicPr>
        <p:blipFill rotWithShape="1">
          <a:blip r:embed="rId4">
            <a:alphaModFix/>
          </a:blip>
          <a:srcRect b="33172" l="20120" r="45989" t="45348"/>
          <a:stretch/>
        </p:blipFill>
        <p:spPr>
          <a:xfrm>
            <a:off x="5550125" y="3379550"/>
            <a:ext cx="2829074" cy="11206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700">
                <a:solidFill>
                  <a:schemeClr val="lt1"/>
                </a:solidFill>
                <a:latin typeface="Montserrat"/>
                <a:ea typeface="Montserrat"/>
                <a:cs typeface="Montserrat"/>
                <a:sym typeface="Montserrat"/>
              </a:rPr>
              <a:t>Payload Verification - J2</a:t>
            </a:r>
            <a:endParaRPr b="1" sz="3700">
              <a:solidFill>
                <a:schemeClr val="lt1"/>
              </a:solidFill>
              <a:latin typeface="Montserrat"/>
              <a:ea typeface="Montserrat"/>
              <a:cs typeface="Montserrat"/>
              <a:sym typeface="Montserrat"/>
            </a:endParaRPr>
          </a:p>
        </p:txBody>
      </p:sp>
      <p:sp>
        <p:nvSpPr>
          <p:cNvPr id="609" name="Google Shape;609;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0" name="Google Shape;610;p75"/>
          <p:cNvPicPr preferRelativeResize="0"/>
          <p:nvPr/>
        </p:nvPicPr>
        <p:blipFill rotWithShape="1">
          <a:blip r:embed="rId3">
            <a:alphaModFix/>
          </a:blip>
          <a:srcRect b="14012" l="42459" r="7704" t="24094"/>
          <a:stretch/>
        </p:blipFill>
        <p:spPr>
          <a:xfrm>
            <a:off x="0" y="914400"/>
            <a:ext cx="5448834" cy="4229100"/>
          </a:xfrm>
          <a:prstGeom prst="rect">
            <a:avLst/>
          </a:prstGeom>
          <a:noFill/>
          <a:ln>
            <a:noFill/>
          </a:ln>
        </p:spPr>
      </p:pic>
      <p:cxnSp>
        <p:nvCxnSpPr>
          <p:cNvPr id="611" name="Google Shape;611;p75"/>
          <p:cNvCxnSpPr/>
          <p:nvPr/>
        </p:nvCxnSpPr>
        <p:spPr>
          <a:xfrm flipH="1" rot="10800000">
            <a:off x="2978900" y="2306575"/>
            <a:ext cx="27900" cy="2353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5"/>
          <p:cNvCxnSpPr/>
          <p:nvPr/>
        </p:nvCxnSpPr>
        <p:spPr>
          <a:xfrm flipH="1">
            <a:off x="1325975" y="3455150"/>
            <a:ext cx="1671600" cy="18600"/>
          </a:xfrm>
          <a:prstGeom prst="straightConnector1">
            <a:avLst/>
          </a:prstGeom>
          <a:noFill/>
          <a:ln cap="flat" cmpd="sng" w="19050">
            <a:solidFill>
              <a:schemeClr val="dk2"/>
            </a:solidFill>
            <a:prstDash val="solid"/>
            <a:round/>
            <a:headEnd len="med" w="med" type="none"/>
            <a:tailEnd len="med" w="med" type="triangle"/>
          </a:ln>
        </p:spPr>
      </p:cxnSp>
      <p:cxnSp>
        <p:nvCxnSpPr>
          <p:cNvPr id="613" name="Google Shape;613;p75"/>
          <p:cNvCxnSpPr/>
          <p:nvPr/>
        </p:nvCxnSpPr>
        <p:spPr>
          <a:xfrm rot="10800000">
            <a:off x="728375" y="3156350"/>
            <a:ext cx="2269200" cy="9300"/>
          </a:xfrm>
          <a:prstGeom prst="straightConnector1">
            <a:avLst/>
          </a:prstGeom>
          <a:noFill/>
          <a:ln cap="flat" cmpd="sng" w="19050">
            <a:solidFill>
              <a:schemeClr val="dk2"/>
            </a:solidFill>
            <a:prstDash val="solid"/>
            <a:round/>
            <a:headEnd len="med" w="med" type="none"/>
            <a:tailEnd len="med" w="med" type="triangle"/>
          </a:ln>
        </p:spPr>
      </p:cxnSp>
      <p:cxnSp>
        <p:nvCxnSpPr>
          <p:cNvPr id="614" name="Google Shape;614;p75"/>
          <p:cNvCxnSpPr/>
          <p:nvPr/>
        </p:nvCxnSpPr>
        <p:spPr>
          <a:xfrm rot="10800000">
            <a:off x="1568700" y="2894900"/>
            <a:ext cx="1438200" cy="9300"/>
          </a:xfrm>
          <a:prstGeom prst="straightConnector1">
            <a:avLst/>
          </a:prstGeom>
          <a:noFill/>
          <a:ln cap="flat" cmpd="sng" w="19050">
            <a:solidFill>
              <a:schemeClr val="dk2"/>
            </a:solidFill>
            <a:prstDash val="solid"/>
            <a:round/>
            <a:headEnd len="med" w="med" type="none"/>
            <a:tailEnd len="med" w="med" type="triangle"/>
          </a:ln>
        </p:spPr>
      </p:cxnSp>
      <p:cxnSp>
        <p:nvCxnSpPr>
          <p:cNvPr id="615" name="Google Shape;615;p75"/>
          <p:cNvCxnSpPr/>
          <p:nvPr/>
        </p:nvCxnSpPr>
        <p:spPr>
          <a:xfrm rot="10800000">
            <a:off x="1036475" y="2428050"/>
            <a:ext cx="1961100" cy="27900"/>
          </a:xfrm>
          <a:prstGeom prst="straightConnector1">
            <a:avLst/>
          </a:prstGeom>
          <a:noFill/>
          <a:ln cap="flat" cmpd="sng" w="19050">
            <a:solidFill>
              <a:schemeClr val="dk2"/>
            </a:solidFill>
            <a:prstDash val="solid"/>
            <a:round/>
            <a:headEnd len="med" w="med" type="none"/>
            <a:tailEnd len="med" w="med" type="triangle"/>
          </a:ln>
        </p:spPr>
      </p:cxnSp>
      <p:sp>
        <p:nvSpPr>
          <p:cNvPr id="616" name="Google Shape;616;p75"/>
          <p:cNvSpPr txBox="1"/>
          <p:nvPr/>
        </p:nvSpPr>
        <p:spPr>
          <a:xfrm>
            <a:off x="5658975" y="2045075"/>
            <a:ext cx="2904300" cy="19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dk1"/>
                </a:solidFill>
              </a:rPr>
              <a:t>AK10 -9 Motor </a:t>
            </a:r>
            <a:endParaRPr b="1" sz="2100" u="sng">
              <a:solidFill>
                <a:schemeClr val="dk1"/>
              </a:solidFill>
            </a:endParaRPr>
          </a:p>
          <a:p>
            <a:pPr indent="0" lvl="0" marL="0" rtl="0" algn="l">
              <a:spcBef>
                <a:spcPts val="0"/>
              </a:spcBef>
              <a:spcAft>
                <a:spcPts val="0"/>
              </a:spcAft>
              <a:buNone/>
            </a:pPr>
            <a:r>
              <a:rPr lang="en" sz="2100">
                <a:solidFill>
                  <a:schemeClr val="dk1"/>
                </a:solidFill>
              </a:rPr>
              <a:t>Current = 22 Amps</a:t>
            </a:r>
            <a:endParaRPr sz="2100">
              <a:solidFill>
                <a:schemeClr val="dk1"/>
              </a:solidFill>
            </a:endParaRPr>
          </a:p>
          <a:p>
            <a:pPr indent="0" lvl="0" marL="0" rtl="0" algn="l">
              <a:spcBef>
                <a:spcPts val="0"/>
              </a:spcBef>
              <a:spcAft>
                <a:spcPts val="0"/>
              </a:spcAft>
              <a:buNone/>
            </a:pPr>
            <a:r>
              <a:rPr lang="en" sz="2100">
                <a:solidFill>
                  <a:schemeClr val="dk1"/>
                </a:solidFill>
              </a:rPr>
              <a:t>Efficiency</a:t>
            </a:r>
            <a:r>
              <a:rPr lang="en" sz="2100">
                <a:solidFill>
                  <a:schemeClr val="dk1"/>
                </a:solidFill>
              </a:rPr>
              <a:t> = 85%</a:t>
            </a:r>
            <a:endParaRPr sz="2100">
              <a:solidFill>
                <a:schemeClr val="dk1"/>
              </a:solidFill>
            </a:endParaRPr>
          </a:p>
          <a:p>
            <a:pPr indent="0" lvl="0" marL="0" rtl="0" algn="l">
              <a:spcBef>
                <a:spcPts val="0"/>
              </a:spcBef>
              <a:spcAft>
                <a:spcPts val="0"/>
              </a:spcAft>
              <a:buNone/>
            </a:pPr>
            <a:r>
              <a:rPr lang="en" sz="2100">
                <a:solidFill>
                  <a:schemeClr val="dk1"/>
                </a:solidFill>
              </a:rPr>
              <a:t>Speed = 380 RPM</a:t>
            </a:r>
            <a:endParaRPr sz="2100">
              <a:solidFill>
                <a:schemeClr val="dk1"/>
              </a:solidFill>
            </a:endParaRPr>
          </a:p>
          <a:p>
            <a:pPr indent="0" lvl="0" marL="0" rtl="0" algn="l">
              <a:spcBef>
                <a:spcPts val="0"/>
              </a:spcBef>
              <a:spcAft>
                <a:spcPts val="0"/>
              </a:spcAft>
              <a:buNone/>
            </a:pPr>
            <a:r>
              <a:rPr lang="en" sz="2100">
                <a:solidFill>
                  <a:schemeClr val="dk1"/>
                </a:solidFill>
              </a:rPr>
              <a:t>Power = 880 W</a:t>
            </a:r>
            <a:endParaRPr sz="21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700">
                <a:solidFill>
                  <a:schemeClr val="lt1"/>
                </a:solidFill>
                <a:latin typeface="Montserrat"/>
                <a:ea typeface="Montserrat"/>
                <a:cs typeface="Montserrat"/>
                <a:sym typeface="Montserrat"/>
              </a:rPr>
              <a:t>Payload Verification - J3</a:t>
            </a:r>
            <a:endParaRPr b="1" sz="3700">
              <a:solidFill>
                <a:schemeClr val="lt1"/>
              </a:solidFill>
              <a:latin typeface="Montserrat"/>
              <a:ea typeface="Montserrat"/>
              <a:cs typeface="Montserrat"/>
              <a:sym typeface="Montserrat"/>
            </a:endParaRPr>
          </a:p>
        </p:txBody>
      </p:sp>
      <p:sp>
        <p:nvSpPr>
          <p:cNvPr id="622" name="Google Shape;62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623" name="Google Shape;623;p76"/>
          <p:cNvGraphicFramePr/>
          <p:nvPr/>
        </p:nvGraphicFramePr>
        <p:xfrm>
          <a:off x="201025" y="1686913"/>
          <a:ext cx="3000000" cy="3000000"/>
        </p:xfrm>
        <a:graphic>
          <a:graphicData uri="http://schemas.openxmlformats.org/drawingml/2006/table">
            <a:tbl>
              <a:tblPr>
                <a:noFill/>
                <a:tableStyleId>{FE1C4995-5E6C-4215-A98D-A0379B245F93}</a:tableStyleId>
              </a:tblPr>
              <a:tblGrid>
                <a:gridCol w="1237125"/>
                <a:gridCol w="824750"/>
                <a:gridCol w="1154650"/>
                <a:gridCol w="1426825"/>
              </a:tblGrid>
              <a:tr h="217175">
                <a:tc gridSpan="4">
                  <a:txBody>
                    <a:bodyPr/>
                    <a:lstStyle/>
                    <a:p>
                      <a:pPr indent="0" lvl="0" marL="0" rtl="0" algn="ctr">
                        <a:lnSpc>
                          <a:spcPct val="115000"/>
                        </a:lnSpc>
                        <a:spcBef>
                          <a:spcPts val="0"/>
                        </a:spcBef>
                        <a:spcAft>
                          <a:spcPts val="0"/>
                        </a:spcAft>
                        <a:buNone/>
                      </a:pPr>
                      <a:r>
                        <a:rPr b="1" lang="en" sz="1000"/>
                        <a:t>Payload Analysis - J2 Max Length</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17175">
                <a:tc>
                  <a:txBody>
                    <a:bodyPr/>
                    <a:lstStyle/>
                    <a:p>
                      <a:pPr indent="0" lvl="0" marL="0" rtl="0" algn="ctr">
                        <a:lnSpc>
                          <a:spcPct val="115000"/>
                        </a:lnSpc>
                        <a:spcBef>
                          <a:spcPts val="0"/>
                        </a:spcBef>
                        <a:spcAft>
                          <a:spcPts val="0"/>
                        </a:spcAft>
                        <a:buNone/>
                      </a:pPr>
                      <a:r>
                        <a:rPr b="1" lang="en" sz="1000"/>
                        <a:t>Type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Weight (kg)</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Length (mm) from J2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Overall Torque on J2 (Nm)</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0625">
                <a:tc>
                  <a:txBody>
                    <a:bodyPr/>
                    <a:lstStyle/>
                    <a:p>
                      <a:pPr indent="0" lvl="0" marL="0" rtl="0" algn="ctr">
                        <a:lnSpc>
                          <a:spcPct val="115000"/>
                        </a:lnSpc>
                        <a:spcBef>
                          <a:spcPts val="0"/>
                        </a:spcBef>
                        <a:spcAft>
                          <a:spcPts val="0"/>
                        </a:spcAft>
                        <a:buNone/>
                      </a:pPr>
                      <a:r>
                        <a:rPr lang="en" sz="1000"/>
                        <a:t>B - PLA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188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3.74079825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60625">
                <a:tc>
                  <a:txBody>
                    <a:bodyPr/>
                    <a:lstStyle/>
                    <a:p>
                      <a:pPr indent="0" lvl="0" marL="0" rtl="0" algn="ctr">
                        <a:lnSpc>
                          <a:spcPct val="115000"/>
                        </a:lnSpc>
                        <a:spcBef>
                          <a:spcPts val="0"/>
                        </a:spcBef>
                        <a:spcAft>
                          <a:spcPts val="0"/>
                        </a:spcAft>
                        <a:buNone/>
                      </a:pPr>
                      <a:r>
                        <a:rPr lang="en" sz="1000"/>
                        <a:t>C- PLA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0.738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206</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Max Torque (Nm)</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E599"/>
                    </a:solidFill>
                  </a:tcPr>
                </a:tc>
              </a:tr>
              <a:tr h="260625">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rPr>
                        <a:t>J4 - AK80-6 KV100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0.485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47</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a:t>
                      </a:r>
                      <a:endParaRPr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E599"/>
                    </a:solidFill>
                  </a:tcPr>
                </a:tc>
              </a:tr>
              <a:tr h="260625">
                <a:tc>
                  <a:txBody>
                    <a:bodyPr/>
                    <a:lstStyle/>
                    <a:p>
                      <a:pPr indent="0" lvl="0" marL="0" rtl="0" algn="ctr">
                        <a:lnSpc>
                          <a:spcPct val="115000"/>
                        </a:lnSpc>
                        <a:spcBef>
                          <a:spcPts val="0"/>
                        </a:spcBef>
                        <a:spcAft>
                          <a:spcPts val="0"/>
                        </a:spcAft>
                        <a:buNone/>
                      </a:pPr>
                      <a:r>
                        <a:rPr lang="en" sz="1000"/>
                        <a:t>J5 - GL40 KV70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0.107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329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Mass Density (g/m^3)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60625">
                <a:tc>
                  <a:txBody>
                    <a:bodyPr/>
                    <a:lstStyle/>
                    <a:p>
                      <a:pPr indent="0" lvl="0" marL="0" rtl="0" algn="ctr">
                        <a:lnSpc>
                          <a:spcPct val="115000"/>
                        </a:lnSpc>
                        <a:spcBef>
                          <a:spcPts val="0"/>
                        </a:spcBef>
                        <a:spcAft>
                          <a:spcPts val="0"/>
                        </a:spcAft>
                        <a:buNone/>
                      </a:pPr>
                      <a:r>
                        <a:rPr lang="en" sz="1000" strike="sngStrike"/>
                        <a:t>J6 - GL40 KV70</a:t>
                      </a:r>
                      <a:endParaRPr sz="1000" strike="sng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strike="sngStrike"/>
                        <a:t>0.107</a:t>
                      </a:r>
                      <a:endParaRPr sz="1000" strike="sng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strike="sngStrike"/>
                        <a:t>0</a:t>
                      </a:r>
                      <a:endParaRPr sz="1000" strike="sng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774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60625">
                <a:tc>
                  <a:txBody>
                    <a:bodyPr/>
                    <a:lstStyle/>
                    <a:p>
                      <a:pPr indent="0" lvl="0" marL="0" rtl="0" algn="ctr">
                        <a:lnSpc>
                          <a:spcPct val="115000"/>
                        </a:lnSpc>
                        <a:spcBef>
                          <a:spcPts val="0"/>
                        </a:spcBef>
                        <a:spcAft>
                          <a:spcPts val="0"/>
                        </a:spcAft>
                        <a:buNone/>
                      </a:pPr>
                      <a:r>
                        <a:rPr lang="en" sz="1000"/>
                        <a:t>B4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0.386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0625">
                <a:tc>
                  <a:txBody>
                    <a:bodyPr/>
                    <a:lstStyle/>
                    <a:p>
                      <a:pPr indent="0" lvl="0" marL="0" rtl="0" algn="ctr">
                        <a:lnSpc>
                          <a:spcPct val="115000"/>
                        </a:lnSpc>
                        <a:spcBef>
                          <a:spcPts val="0"/>
                        </a:spcBef>
                        <a:spcAft>
                          <a:spcPts val="0"/>
                        </a:spcAft>
                        <a:buNone/>
                      </a:pPr>
                      <a:r>
                        <a:rPr lang="en" sz="1000"/>
                        <a:t>B5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0.109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329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624" name="Google Shape;624;p76"/>
          <p:cNvPicPr preferRelativeResize="0"/>
          <p:nvPr/>
        </p:nvPicPr>
        <p:blipFill rotWithShape="1">
          <a:blip r:embed="rId3">
            <a:alphaModFix/>
          </a:blip>
          <a:srcRect b="10302" l="24700" r="37045" t="34634"/>
          <a:stretch/>
        </p:blipFill>
        <p:spPr>
          <a:xfrm>
            <a:off x="5448300" y="1639488"/>
            <a:ext cx="2798302" cy="25174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700">
                <a:solidFill>
                  <a:schemeClr val="lt1"/>
                </a:solidFill>
                <a:latin typeface="Montserrat"/>
                <a:ea typeface="Montserrat"/>
                <a:cs typeface="Montserrat"/>
                <a:sym typeface="Montserrat"/>
              </a:rPr>
              <a:t>Payload Verification - J3</a:t>
            </a:r>
            <a:endParaRPr b="1" sz="3700">
              <a:solidFill>
                <a:schemeClr val="lt1"/>
              </a:solidFill>
              <a:latin typeface="Montserrat"/>
              <a:ea typeface="Montserrat"/>
              <a:cs typeface="Montserrat"/>
              <a:sym typeface="Montserrat"/>
            </a:endParaRPr>
          </a:p>
        </p:txBody>
      </p:sp>
      <p:sp>
        <p:nvSpPr>
          <p:cNvPr id="630" name="Google Shape;630;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1" name="Google Shape;631;p77"/>
          <p:cNvSpPr txBox="1"/>
          <p:nvPr/>
        </p:nvSpPr>
        <p:spPr>
          <a:xfrm>
            <a:off x="5658975" y="2045075"/>
            <a:ext cx="2904300" cy="19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dk1"/>
                </a:solidFill>
              </a:rPr>
              <a:t>AK80-6 Motor </a:t>
            </a:r>
            <a:endParaRPr b="1" sz="2100" u="sng">
              <a:solidFill>
                <a:schemeClr val="dk1"/>
              </a:solidFill>
            </a:endParaRPr>
          </a:p>
          <a:p>
            <a:pPr indent="0" lvl="0" marL="0" rtl="0" algn="l">
              <a:spcBef>
                <a:spcPts val="0"/>
              </a:spcBef>
              <a:spcAft>
                <a:spcPts val="0"/>
              </a:spcAft>
              <a:buNone/>
            </a:pPr>
            <a:r>
              <a:rPr lang="en" sz="2100">
                <a:solidFill>
                  <a:schemeClr val="dk1"/>
                </a:solidFill>
              </a:rPr>
              <a:t>Current = 6 Amps</a:t>
            </a:r>
            <a:endParaRPr sz="2100">
              <a:solidFill>
                <a:schemeClr val="dk1"/>
              </a:solidFill>
            </a:endParaRPr>
          </a:p>
          <a:p>
            <a:pPr indent="0" lvl="0" marL="0" rtl="0" algn="l">
              <a:spcBef>
                <a:spcPts val="0"/>
              </a:spcBef>
              <a:spcAft>
                <a:spcPts val="0"/>
              </a:spcAft>
              <a:buNone/>
            </a:pPr>
            <a:r>
              <a:rPr lang="en" sz="2100">
                <a:solidFill>
                  <a:schemeClr val="dk1"/>
                </a:solidFill>
              </a:rPr>
              <a:t>Efficiency = 78%</a:t>
            </a:r>
            <a:endParaRPr sz="2100">
              <a:solidFill>
                <a:schemeClr val="dk1"/>
              </a:solidFill>
            </a:endParaRPr>
          </a:p>
          <a:p>
            <a:pPr indent="0" lvl="0" marL="0" rtl="0" algn="l">
              <a:spcBef>
                <a:spcPts val="0"/>
              </a:spcBef>
              <a:spcAft>
                <a:spcPts val="0"/>
              </a:spcAft>
              <a:buNone/>
            </a:pPr>
            <a:r>
              <a:rPr lang="en" sz="2100">
                <a:solidFill>
                  <a:schemeClr val="dk1"/>
                </a:solidFill>
              </a:rPr>
              <a:t>Speed = 650 RPM</a:t>
            </a:r>
            <a:endParaRPr sz="2100">
              <a:solidFill>
                <a:schemeClr val="dk1"/>
              </a:solidFill>
            </a:endParaRPr>
          </a:p>
          <a:p>
            <a:pPr indent="0" lvl="0" marL="0" rtl="0" algn="l">
              <a:spcBef>
                <a:spcPts val="0"/>
              </a:spcBef>
              <a:spcAft>
                <a:spcPts val="0"/>
              </a:spcAft>
              <a:buNone/>
            </a:pPr>
            <a:r>
              <a:rPr lang="en" sz="2100">
                <a:solidFill>
                  <a:schemeClr val="dk1"/>
                </a:solidFill>
              </a:rPr>
              <a:t>Power = 240 W</a:t>
            </a:r>
            <a:endParaRPr sz="2100">
              <a:solidFill>
                <a:schemeClr val="dk1"/>
              </a:solidFill>
            </a:endParaRPr>
          </a:p>
        </p:txBody>
      </p:sp>
      <p:pic>
        <p:nvPicPr>
          <p:cNvPr id="632" name="Google Shape;632;p77"/>
          <p:cNvPicPr preferRelativeResize="0"/>
          <p:nvPr/>
        </p:nvPicPr>
        <p:blipFill rotWithShape="1">
          <a:blip r:embed="rId3">
            <a:alphaModFix/>
          </a:blip>
          <a:srcRect b="0" l="11621" r="30123" t="29233"/>
          <a:stretch/>
        </p:blipFill>
        <p:spPr>
          <a:xfrm>
            <a:off x="230275" y="1117400"/>
            <a:ext cx="5303099" cy="4026110"/>
          </a:xfrm>
          <a:prstGeom prst="rect">
            <a:avLst/>
          </a:prstGeom>
          <a:noFill/>
          <a:ln>
            <a:noFill/>
          </a:ln>
        </p:spPr>
      </p:pic>
      <p:cxnSp>
        <p:nvCxnSpPr>
          <p:cNvPr id="633" name="Google Shape;633;p77"/>
          <p:cNvCxnSpPr/>
          <p:nvPr/>
        </p:nvCxnSpPr>
        <p:spPr>
          <a:xfrm rot="10800000">
            <a:off x="2585350" y="17165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634" name="Google Shape;634;p77"/>
          <p:cNvCxnSpPr/>
          <p:nvPr/>
        </p:nvCxnSpPr>
        <p:spPr>
          <a:xfrm rot="10800000">
            <a:off x="1109625" y="2365550"/>
            <a:ext cx="1486200" cy="0"/>
          </a:xfrm>
          <a:prstGeom prst="straightConnector1">
            <a:avLst/>
          </a:prstGeom>
          <a:noFill/>
          <a:ln cap="flat" cmpd="sng" w="9525">
            <a:solidFill>
              <a:schemeClr val="dk2"/>
            </a:solidFill>
            <a:prstDash val="solid"/>
            <a:round/>
            <a:headEnd len="med" w="med" type="none"/>
            <a:tailEnd len="med" w="med" type="triangle"/>
          </a:ln>
        </p:spPr>
      </p:cxnSp>
      <p:cxnSp>
        <p:nvCxnSpPr>
          <p:cNvPr id="635" name="Google Shape;635;p77"/>
          <p:cNvCxnSpPr/>
          <p:nvPr/>
        </p:nvCxnSpPr>
        <p:spPr>
          <a:xfrm rot="10800000">
            <a:off x="826750" y="3715800"/>
            <a:ext cx="1758600" cy="0"/>
          </a:xfrm>
          <a:prstGeom prst="straightConnector1">
            <a:avLst/>
          </a:prstGeom>
          <a:noFill/>
          <a:ln cap="flat" cmpd="sng" w="9525">
            <a:solidFill>
              <a:schemeClr val="dk2"/>
            </a:solidFill>
            <a:prstDash val="solid"/>
            <a:round/>
            <a:headEnd len="med" w="med" type="none"/>
            <a:tailEnd len="med" w="med" type="triangle"/>
          </a:ln>
        </p:spPr>
      </p:cxnSp>
      <p:cxnSp>
        <p:nvCxnSpPr>
          <p:cNvPr id="636" name="Google Shape;636;p77"/>
          <p:cNvCxnSpPr/>
          <p:nvPr/>
        </p:nvCxnSpPr>
        <p:spPr>
          <a:xfrm flipH="1">
            <a:off x="1465450" y="3862325"/>
            <a:ext cx="1119900" cy="21000"/>
          </a:xfrm>
          <a:prstGeom prst="straightConnector1">
            <a:avLst/>
          </a:prstGeom>
          <a:noFill/>
          <a:ln cap="flat" cmpd="sng" w="9525">
            <a:solidFill>
              <a:schemeClr val="dk2"/>
            </a:solidFill>
            <a:prstDash val="solid"/>
            <a:round/>
            <a:headEnd len="med" w="med" type="none"/>
            <a:tailEnd len="med" w="med" type="triangle"/>
          </a:ln>
        </p:spPr>
      </p:cxnSp>
      <p:cxnSp>
        <p:nvCxnSpPr>
          <p:cNvPr id="637" name="Google Shape;637;p77"/>
          <p:cNvCxnSpPr/>
          <p:nvPr/>
        </p:nvCxnSpPr>
        <p:spPr>
          <a:xfrm rot="10800000">
            <a:off x="1727100" y="2218900"/>
            <a:ext cx="847800" cy="3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700">
                <a:solidFill>
                  <a:schemeClr val="lt1"/>
                </a:solidFill>
                <a:latin typeface="Montserrat"/>
                <a:ea typeface="Montserrat"/>
                <a:cs typeface="Montserrat"/>
                <a:sym typeface="Montserrat"/>
              </a:rPr>
              <a:t>Robotics Controls</a:t>
            </a:r>
            <a:endParaRPr b="1" sz="3700">
              <a:solidFill>
                <a:schemeClr val="lt1"/>
              </a:solidFill>
              <a:latin typeface="Montserrat"/>
              <a:ea typeface="Montserrat"/>
              <a:cs typeface="Montserrat"/>
              <a:sym typeface="Montserrat"/>
            </a:endParaRPr>
          </a:p>
        </p:txBody>
      </p:sp>
      <p:sp>
        <p:nvSpPr>
          <p:cNvPr id="643" name="Google Shape;643;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4" name="Google Shape;644;p78"/>
          <p:cNvPicPr preferRelativeResize="0"/>
          <p:nvPr/>
        </p:nvPicPr>
        <p:blipFill rotWithShape="1">
          <a:blip r:embed="rId3">
            <a:alphaModFix/>
          </a:blip>
          <a:srcRect b="18460" l="0" r="0" t="0"/>
          <a:stretch/>
        </p:blipFill>
        <p:spPr>
          <a:xfrm>
            <a:off x="1087162" y="898625"/>
            <a:ext cx="6941590" cy="42448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Validation Plan for MEEN 402</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700">
              <a:solidFill>
                <a:schemeClr val="lt1"/>
              </a:solidFill>
              <a:latin typeface="Montserrat"/>
              <a:ea typeface="Montserrat"/>
              <a:cs typeface="Montserrat"/>
              <a:sym typeface="Montserrat"/>
            </a:endParaRPr>
          </a:p>
        </p:txBody>
      </p:sp>
      <p:sp>
        <p:nvSpPr>
          <p:cNvPr id="650" name="Google Shape;650;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79"/>
          <p:cNvSpPr txBox="1"/>
          <p:nvPr/>
        </p:nvSpPr>
        <p:spPr>
          <a:xfrm>
            <a:off x="526950" y="1324425"/>
            <a:ext cx="8090100" cy="344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Finite Element Analysis to ensure that the robot will not collapse</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Inspect all joints to ensure they are free from any obstructing components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Implement initial codes for small translational/rotational movements to validate the motor inputs correspond with the output performance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Validate each motor one at a time before trying to perform movements with multiple at once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8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80"/>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657" name="Google Shape;657;p80"/>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8" name="Google Shape;658;p80"/>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659" name="Google Shape;659;p80"/>
          <p:cNvSpPr txBox="1"/>
          <p:nvPr/>
        </p:nvSpPr>
        <p:spPr>
          <a:xfrm>
            <a:off x="0" y="0"/>
            <a:ext cx="9144000" cy="12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chemeClr val="lt1"/>
                </a:solidFill>
                <a:latin typeface="Montserrat"/>
                <a:ea typeface="Montserrat"/>
                <a:cs typeface="Montserrat"/>
                <a:sym typeface="Montserrat"/>
              </a:rPr>
              <a:t>MEEN 401 Scheduling and Managing a Project </a:t>
            </a:r>
            <a:endParaRPr b="1" sz="3700">
              <a:solidFill>
                <a:schemeClr val="lt1"/>
              </a:solidFill>
              <a:latin typeface="Montserrat"/>
              <a:ea typeface="Montserrat"/>
              <a:cs typeface="Montserrat"/>
              <a:sym typeface="Montserrat"/>
            </a:endParaRPr>
          </a:p>
        </p:txBody>
      </p:sp>
      <p:sp>
        <p:nvSpPr>
          <p:cNvPr id="660" name="Google Shape;660;p80"/>
          <p:cNvSpPr txBox="1"/>
          <p:nvPr/>
        </p:nvSpPr>
        <p:spPr>
          <a:xfrm>
            <a:off x="385525" y="1383250"/>
            <a:ext cx="8320200" cy="2639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Work Breakdown Structure</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Task Dependency Diagram</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Gantt Chart</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Risk Assessment Analysis</a:t>
            </a:r>
            <a:endParaRPr sz="2400">
              <a:solidFill>
                <a:schemeClr val="dk1"/>
              </a:solidFill>
            </a:endParaRPr>
          </a:p>
        </p:txBody>
      </p:sp>
      <p:sp>
        <p:nvSpPr>
          <p:cNvPr id="661" name="Google Shape;661;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000">
                <a:solidFill>
                  <a:schemeClr val="lt1"/>
                </a:solidFill>
                <a:latin typeface="Montserrat"/>
                <a:ea typeface="Montserrat"/>
                <a:cs typeface="Montserrat"/>
                <a:sym typeface="Montserrat"/>
              </a:rPr>
              <a:t>MEEN 401 Scheduling and Managing a Project</a:t>
            </a:r>
            <a:endParaRPr b="1" sz="3000">
              <a:solidFill>
                <a:schemeClr val="lt1"/>
              </a:solidFill>
              <a:latin typeface="Montserrat"/>
              <a:ea typeface="Montserrat"/>
              <a:cs typeface="Montserrat"/>
              <a:sym typeface="Montserrat"/>
            </a:endParaRPr>
          </a:p>
        </p:txBody>
      </p:sp>
      <p:pic>
        <p:nvPicPr>
          <p:cNvPr id="667" name="Google Shape;667;p81"/>
          <p:cNvPicPr preferRelativeResize="0"/>
          <p:nvPr/>
        </p:nvPicPr>
        <p:blipFill rotWithShape="1">
          <a:blip r:embed="rId3">
            <a:alphaModFix/>
          </a:blip>
          <a:srcRect b="0" l="8177" r="6643" t="0"/>
          <a:stretch/>
        </p:blipFill>
        <p:spPr>
          <a:xfrm>
            <a:off x="4887150" y="950715"/>
            <a:ext cx="4134000" cy="4106110"/>
          </a:xfrm>
          <a:prstGeom prst="rect">
            <a:avLst/>
          </a:prstGeom>
          <a:noFill/>
          <a:ln cap="flat" cmpd="sng" w="12700">
            <a:solidFill>
              <a:srgbClr val="000000"/>
            </a:solidFill>
            <a:prstDash val="solid"/>
            <a:miter lim="8000"/>
            <a:headEnd len="sm" w="sm" type="none"/>
            <a:tailEnd len="sm" w="sm" type="none"/>
          </a:ln>
        </p:spPr>
      </p:pic>
      <p:sp>
        <p:nvSpPr>
          <p:cNvPr id="668" name="Google Shape;668;p81"/>
          <p:cNvSpPr txBox="1"/>
          <p:nvPr/>
        </p:nvSpPr>
        <p:spPr>
          <a:xfrm>
            <a:off x="56825" y="1996375"/>
            <a:ext cx="4638300" cy="2014800"/>
          </a:xfrm>
          <a:prstGeom prst="rect">
            <a:avLst/>
          </a:prstGeom>
          <a:noFill/>
          <a:ln>
            <a:noFill/>
          </a:ln>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b="1" lang="en" sz="1600">
                <a:solidFill>
                  <a:schemeClr val="dk1"/>
                </a:solidFill>
              </a:rPr>
              <a:t>Work Breakdown Structure</a:t>
            </a:r>
            <a:endParaRPr b="1" sz="16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A Work Breakdown Structure (WBS) is defined as a hierarchical decomposition of a project into smaller components; an assembly of tasks that correspond to a particular activity performed on a project</a:t>
            </a:r>
            <a:endParaRPr sz="13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Directly related to the MEEN 401 lecture schedule defined through writing assignments and milestones</a:t>
            </a:r>
            <a:endParaRPr sz="1300">
              <a:solidFill>
                <a:schemeClr val="dk1"/>
              </a:solidFill>
            </a:endParaRPr>
          </a:p>
        </p:txBody>
      </p:sp>
      <p:sp>
        <p:nvSpPr>
          <p:cNvPr id="669" name="Google Shape;66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108" name="Google Shape;108;p19"/>
          <p:cNvSpPr/>
          <p:nvPr/>
        </p:nvSpPr>
        <p:spPr>
          <a:xfrm>
            <a:off x="0" y="0"/>
            <a:ext cx="9144000" cy="12246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9"/>
          <p:cNvPicPr preferRelativeResize="0"/>
          <p:nvPr/>
        </p:nvPicPr>
        <p:blipFill>
          <a:blip r:embed="rId4">
            <a:alphaModFix/>
          </a:blip>
          <a:stretch>
            <a:fillRect/>
          </a:stretch>
        </p:blipFill>
        <p:spPr>
          <a:xfrm>
            <a:off x="2982575" y="4091875"/>
            <a:ext cx="2871216" cy="555719"/>
          </a:xfrm>
          <a:prstGeom prst="rect">
            <a:avLst/>
          </a:prstGeom>
          <a:noFill/>
          <a:ln>
            <a:noFill/>
          </a:ln>
        </p:spPr>
      </p:pic>
      <p:sp>
        <p:nvSpPr>
          <p:cNvPr id="110" name="Google Shape;110;p19"/>
          <p:cNvSpPr txBox="1"/>
          <p:nvPr/>
        </p:nvSpPr>
        <p:spPr>
          <a:xfrm>
            <a:off x="1875900" y="119100"/>
            <a:ext cx="53922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Montserrat"/>
                <a:ea typeface="Montserrat"/>
                <a:cs typeface="Montserrat"/>
                <a:sym typeface="Montserrat"/>
              </a:rPr>
              <a:t>Customer Needs</a:t>
            </a:r>
            <a:r>
              <a:rPr b="1" lang="en" sz="4500">
                <a:solidFill>
                  <a:schemeClr val="lt1"/>
                </a:solidFill>
                <a:latin typeface="Montserrat"/>
                <a:ea typeface="Montserrat"/>
                <a:cs typeface="Montserrat"/>
                <a:sym typeface="Montserrat"/>
              </a:rPr>
              <a:t> </a:t>
            </a:r>
            <a:endParaRPr b="1" sz="4500">
              <a:solidFill>
                <a:schemeClr val="lt1"/>
              </a:solidFill>
              <a:latin typeface="Montserrat"/>
              <a:ea typeface="Montserrat"/>
              <a:cs typeface="Montserrat"/>
              <a:sym typeface="Montserrat"/>
            </a:endParaRPr>
          </a:p>
        </p:txBody>
      </p:sp>
      <p:sp>
        <p:nvSpPr>
          <p:cNvPr id="111" name="Google Shape;111;p19"/>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9"/>
          <p:cNvSpPr txBox="1"/>
          <p:nvPr/>
        </p:nvSpPr>
        <p:spPr>
          <a:xfrm>
            <a:off x="385525" y="1383250"/>
            <a:ext cx="5692200" cy="174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AutoNum type="romanUcPeriod"/>
            </a:pPr>
            <a:r>
              <a:rPr lang="en" sz="2400">
                <a:solidFill>
                  <a:schemeClr val="dk1"/>
                </a:solidFill>
              </a:rPr>
              <a:t>Supplemental Design Survey</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Customer Interviews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Customer Needs</a:t>
            </a:r>
            <a:endParaRPr sz="2400">
              <a:solidFill>
                <a:schemeClr val="dk1"/>
              </a:solidFill>
            </a:endParaRPr>
          </a:p>
          <a:p>
            <a:pPr indent="-381000" lvl="0" marL="457200" rtl="0" algn="l">
              <a:spcBef>
                <a:spcPts val="0"/>
              </a:spcBef>
              <a:spcAft>
                <a:spcPts val="0"/>
              </a:spcAft>
              <a:buClr>
                <a:schemeClr val="dk1"/>
              </a:buClr>
              <a:buSzPts val="2400"/>
              <a:buAutoNum type="romanUcPeriod"/>
            </a:pPr>
            <a:r>
              <a:rPr lang="en" sz="2400">
                <a:solidFill>
                  <a:schemeClr val="dk1"/>
                </a:solidFill>
              </a:rPr>
              <a:t>Needs Analysis</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000">
                <a:solidFill>
                  <a:schemeClr val="lt1"/>
                </a:solidFill>
                <a:latin typeface="Montserrat"/>
                <a:ea typeface="Montserrat"/>
                <a:cs typeface="Montserrat"/>
                <a:sym typeface="Montserrat"/>
              </a:rPr>
              <a:t>MEEN 401 Scheduling and Managing a Project</a:t>
            </a:r>
            <a:endParaRPr b="1" sz="3000">
              <a:solidFill>
                <a:schemeClr val="lt1"/>
              </a:solidFill>
              <a:latin typeface="Montserrat"/>
              <a:ea typeface="Montserrat"/>
              <a:cs typeface="Montserrat"/>
              <a:sym typeface="Montserrat"/>
            </a:endParaRPr>
          </a:p>
        </p:txBody>
      </p:sp>
      <p:pic>
        <p:nvPicPr>
          <p:cNvPr id="675" name="Google Shape;675;p82"/>
          <p:cNvPicPr preferRelativeResize="0"/>
          <p:nvPr/>
        </p:nvPicPr>
        <p:blipFill>
          <a:blip r:embed="rId3">
            <a:alphaModFix/>
          </a:blip>
          <a:stretch>
            <a:fillRect/>
          </a:stretch>
        </p:blipFill>
        <p:spPr>
          <a:xfrm>
            <a:off x="492575" y="2529350"/>
            <a:ext cx="8158825" cy="2110250"/>
          </a:xfrm>
          <a:prstGeom prst="rect">
            <a:avLst/>
          </a:prstGeom>
          <a:noFill/>
          <a:ln cap="flat" cmpd="sng" w="12700">
            <a:solidFill>
              <a:srgbClr val="000000"/>
            </a:solidFill>
            <a:prstDash val="solid"/>
            <a:miter lim="8000"/>
            <a:headEnd len="sm" w="sm" type="none"/>
            <a:tailEnd len="sm" w="sm" type="none"/>
          </a:ln>
        </p:spPr>
      </p:pic>
      <p:sp>
        <p:nvSpPr>
          <p:cNvPr id="676" name="Google Shape;676;p82"/>
          <p:cNvSpPr txBox="1"/>
          <p:nvPr/>
        </p:nvSpPr>
        <p:spPr>
          <a:xfrm>
            <a:off x="572400" y="1040750"/>
            <a:ext cx="7999200" cy="1488600"/>
          </a:xfrm>
          <a:prstGeom prst="rect">
            <a:avLst/>
          </a:prstGeom>
          <a:noFill/>
          <a:ln>
            <a:noFill/>
          </a:ln>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b="1" lang="en" sz="1600">
                <a:solidFill>
                  <a:schemeClr val="dk1"/>
                </a:solidFill>
              </a:rPr>
              <a:t>Task Dependency Diagram</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Directed graph indicating the required sequencing among a set of tasks; way to visualize the specific order of tasks that need to be taken to reach the completion of the project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Creating the TDD allows the team to find the critical path, which is defined as the sequence of steps that require the longest time to complete; defined in red</a:t>
            </a:r>
            <a:endParaRPr sz="1200">
              <a:solidFill>
                <a:schemeClr val="dk1"/>
              </a:solidFill>
            </a:endParaRPr>
          </a:p>
        </p:txBody>
      </p:sp>
      <p:sp>
        <p:nvSpPr>
          <p:cNvPr id="677" name="Google Shape;677;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000">
                <a:solidFill>
                  <a:schemeClr val="lt1"/>
                </a:solidFill>
                <a:latin typeface="Montserrat"/>
                <a:ea typeface="Montserrat"/>
                <a:cs typeface="Montserrat"/>
                <a:sym typeface="Montserrat"/>
              </a:rPr>
              <a:t>MEEN 402 Scheduling and Managing a Project</a:t>
            </a:r>
            <a:endParaRPr b="1" sz="3000">
              <a:solidFill>
                <a:schemeClr val="lt1"/>
              </a:solidFill>
              <a:latin typeface="Montserrat"/>
              <a:ea typeface="Montserrat"/>
              <a:cs typeface="Montserrat"/>
              <a:sym typeface="Montserrat"/>
            </a:endParaRPr>
          </a:p>
        </p:txBody>
      </p:sp>
      <p:sp>
        <p:nvSpPr>
          <p:cNvPr id="683" name="Google Shape;683;p83"/>
          <p:cNvSpPr txBox="1"/>
          <p:nvPr/>
        </p:nvSpPr>
        <p:spPr>
          <a:xfrm>
            <a:off x="-137800" y="1881300"/>
            <a:ext cx="3025800" cy="2079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600">
                <a:solidFill>
                  <a:schemeClr val="dk1"/>
                </a:solidFill>
              </a:rPr>
              <a:t>Gantt Chart</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Gantt chart is a graphical representation that includes task sequencing, task dependencies, milestones, resource usage, critical path, and personal responsibility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Organizes the tasks for the semester of of MEEN 402 </a:t>
            </a:r>
            <a:endParaRPr sz="1200">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p:txBody>
      </p:sp>
      <p:sp>
        <p:nvSpPr>
          <p:cNvPr id="684" name="Google Shape;684;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5" name="Google Shape;685;p83"/>
          <p:cNvPicPr preferRelativeResize="0"/>
          <p:nvPr/>
        </p:nvPicPr>
        <p:blipFill>
          <a:blip r:embed="rId3">
            <a:alphaModFix/>
          </a:blip>
          <a:stretch>
            <a:fillRect/>
          </a:stretch>
        </p:blipFill>
        <p:spPr>
          <a:xfrm>
            <a:off x="2910275" y="1198938"/>
            <a:ext cx="5740030" cy="344401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000">
                <a:solidFill>
                  <a:schemeClr val="lt1"/>
                </a:solidFill>
                <a:latin typeface="Montserrat"/>
                <a:ea typeface="Montserrat"/>
                <a:cs typeface="Montserrat"/>
                <a:sym typeface="Montserrat"/>
              </a:rPr>
              <a:t>Holiday Break</a:t>
            </a:r>
            <a:r>
              <a:rPr b="1" lang="en" sz="3000">
                <a:solidFill>
                  <a:schemeClr val="lt1"/>
                </a:solidFill>
                <a:latin typeface="Montserrat"/>
                <a:ea typeface="Montserrat"/>
                <a:cs typeface="Montserrat"/>
                <a:sym typeface="Montserrat"/>
              </a:rPr>
              <a:t> Scheduling </a:t>
            </a:r>
            <a:endParaRPr b="1" sz="3000">
              <a:solidFill>
                <a:schemeClr val="lt1"/>
              </a:solidFill>
              <a:latin typeface="Montserrat"/>
              <a:ea typeface="Montserrat"/>
              <a:cs typeface="Montserrat"/>
              <a:sym typeface="Montserrat"/>
            </a:endParaRPr>
          </a:p>
        </p:txBody>
      </p:sp>
      <p:sp>
        <p:nvSpPr>
          <p:cNvPr id="691" name="Google Shape;691;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2" name="Google Shape;692;p84"/>
          <p:cNvPicPr preferRelativeResize="0"/>
          <p:nvPr/>
        </p:nvPicPr>
        <p:blipFill>
          <a:blip r:embed="rId3">
            <a:alphaModFix/>
          </a:blip>
          <a:stretch>
            <a:fillRect/>
          </a:stretch>
        </p:blipFill>
        <p:spPr>
          <a:xfrm>
            <a:off x="2003050" y="980125"/>
            <a:ext cx="5137894" cy="407669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7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3700">
                <a:solidFill>
                  <a:schemeClr val="lt1"/>
                </a:solidFill>
                <a:latin typeface="Montserrat"/>
                <a:ea typeface="Montserrat"/>
                <a:cs typeface="Montserrat"/>
                <a:sym typeface="Montserrat"/>
              </a:rPr>
              <a:t>Preliminary Product Risk Analysis</a:t>
            </a:r>
            <a:endParaRPr b="1" sz="37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990"/>
              <a:buFont typeface="Arial"/>
              <a:buNone/>
            </a:pPr>
            <a:r>
              <a:t/>
            </a:r>
            <a:endParaRPr b="1" sz="3000">
              <a:solidFill>
                <a:schemeClr val="lt1"/>
              </a:solidFill>
              <a:latin typeface="Montserrat"/>
              <a:ea typeface="Montserrat"/>
              <a:cs typeface="Montserrat"/>
              <a:sym typeface="Montserrat"/>
            </a:endParaRPr>
          </a:p>
        </p:txBody>
      </p:sp>
      <p:sp>
        <p:nvSpPr>
          <p:cNvPr id="698" name="Google Shape;698;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699" name="Google Shape;699;p85"/>
          <p:cNvGraphicFramePr/>
          <p:nvPr/>
        </p:nvGraphicFramePr>
        <p:xfrm>
          <a:off x="463000" y="1123500"/>
          <a:ext cx="3000000" cy="3000000"/>
        </p:xfrm>
        <a:graphic>
          <a:graphicData uri="http://schemas.openxmlformats.org/drawingml/2006/table">
            <a:tbl>
              <a:tblPr>
                <a:noFill/>
                <a:tableStyleId>{B8858FDB-AF78-4047-9C9A-875B4E229A26}</a:tableStyleId>
              </a:tblPr>
              <a:tblGrid>
                <a:gridCol w="627450"/>
                <a:gridCol w="810125"/>
                <a:gridCol w="1124250"/>
                <a:gridCol w="569025"/>
                <a:gridCol w="1175400"/>
                <a:gridCol w="693200"/>
                <a:gridCol w="1109675"/>
                <a:gridCol w="612850"/>
                <a:gridCol w="1029275"/>
                <a:gridCol w="466725"/>
              </a:tblGrid>
              <a:tr h="482550">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Part and Function</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Potential Failure Mode</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Potential Effects of Failure</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Severity</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Potential Causes and Mechanism of Failure</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Occurrence</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Current Design Control Test</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Detection</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Recommended</a:t>
                      </a:r>
                      <a:r>
                        <a:rPr b="1" lang="en" sz="1000">
                          <a:latin typeface="Times New Roman"/>
                          <a:ea typeface="Times New Roman"/>
                          <a:cs typeface="Times New Roman"/>
                          <a:sym typeface="Times New Roman"/>
                        </a:rPr>
                        <a:t> Action</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RPN</a:t>
                      </a:r>
                      <a:endParaRPr b="1"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r>
              <a:tr h="404925">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Actuators (Joint Motors)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Failure to move or incorrect movement</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Inability to position the arm correctly, leading to task failure or collision</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9</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Motor wear, overload, overheating, power supply issue, seizing</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Periodic motor inspection</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Upgrade motor rating, add overload protection</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108</a:t>
                      </a:r>
                      <a:endParaRPr sz="10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0000"/>
                    </a:solidFill>
                  </a:tcPr>
                </a:tc>
              </a:tr>
              <a:tr h="403625">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Control System (Software)</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Failure in control algorithm</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Inaccurate control, potential for oscillations, lack of stability</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8</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Software bug, incorrect control tuning, signal noise</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Code reviews, simulation testing</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Improve controller tuning, add redundancy checks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48</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6B26B"/>
                    </a:solidFill>
                  </a:tcPr>
                </a:tc>
              </a:tr>
              <a:tr h="469375">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Arm Structure (Links)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Structural failure or deformation</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Misalignment in movements, excessive vibration</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10</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Material fatigue, impact load, stress concentration</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Stress analysis during design, load testing</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Use stronger materials, inspect regularly</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40</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B6D7A8"/>
                    </a:solidFill>
                  </a:tcPr>
                </a:tc>
              </a:tr>
              <a:tr h="442750">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Encoders (Position Feedback)</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Loss of position feedback</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Loss of position control, leading to inaccurate movements and potential collisions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8</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Sensor failure, electrical noise, misalignment</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Regular calibration, signal filtering</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Use higher-quality encoders, improve shielding</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72</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E69138"/>
                    </a:solidFill>
                  </a:tcPr>
                </a:tc>
              </a:tr>
              <a:tr h="412250">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Joint Motors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Overuse/Burnout</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Motor overheating, reduced lifespan, loss of functionality</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8</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Continuous use, </a:t>
                      </a:r>
                      <a:r>
                        <a:rPr lang="en" sz="800">
                          <a:latin typeface="Times New Roman"/>
                          <a:ea typeface="Times New Roman"/>
                          <a:cs typeface="Times New Roman"/>
                          <a:sym typeface="Times New Roman"/>
                        </a:rPr>
                        <a:t>Continuous</a:t>
                      </a:r>
                      <a:r>
                        <a:rPr lang="en" sz="800">
                          <a:latin typeface="Times New Roman"/>
                          <a:ea typeface="Times New Roman"/>
                          <a:cs typeface="Times New Roman"/>
                          <a:sym typeface="Times New Roman"/>
                        </a:rPr>
                        <a:t> high load operation, Lack of Cooling</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Thermal sensor monitoring, maintenance checks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Implement time usage limits and torque limits.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144</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0000"/>
                    </a:solidFill>
                  </a:tcPr>
                </a:tc>
              </a:tr>
              <a:tr h="419525">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Electrical Failure</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Failure to power motors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Loss of movement in the arm, burning out motor</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9</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improper wiring, wrong power source, over use of motors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checking each </a:t>
                      </a:r>
                      <a:r>
                        <a:rPr lang="en" sz="800">
                          <a:latin typeface="Times New Roman"/>
                          <a:ea typeface="Times New Roman"/>
                          <a:cs typeface="Times New Roman"/>
                          <a:sym typeface="Times New Roman"/>
                        </a:rPr>
                        <a:t>individual</a:t>
                      </a:r>
                      <a:r>
                        <a:rPr lang="en" sz="800">
                          <a:latin typeface="Times New Roman"/>
                          <a:ea typeface="Times New Roman"/>
                          <a:cs typeface="Times New Roman"/>
                          <a:sym typeface="Times New Roman"/>
                        </a:rPr>
                        <a:t> motor, voltage testing across wires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Implement wire testing, implement safety on voltage</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81</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chemeClr val="accent4"/>
                    </a:solidFill>
                  </a:tcPr>
                </a:tc>
              </a:tr>
              <a:tr h="471050">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Structural Components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Fastener Loosening/Thread Stripping</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Components loosening/falling out of place/robot becoming unstabilized</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8</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Excessive vibration/parts not moving cohesively together/moving against each other</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Testing each motor individually/confirming all connectors are secure with proper inserts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Ensure that each insert is of proper size and screws are rated for high vibrations</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latin typeface="Times New Roman"/>
                          <a:ea typeface="Times New Roman"/>
                          <a:cs typeface="Times New Roman"/>
                          <a:sym typeface="Times New Roman"/>
                        </a:rPr>
                        <a:t>80</a:t>
                      </a:r>
                      <a:endParaRPr sz="800">
                        <a:latin typeface="Times New Roman"/>
                        <a:ea typeface="Times New Roman"/>
                        <a:cs typeface="Times New Roman"/>
                        <a:sym typeface="Times New Roman"/>
                      </a:endParaRPr>
                    </a:p>
                  </a:txBody>
                  <a:tcPr marT="19050" marB="19050" marR="28575" marL="28575" anchor="ctr">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000">
                <a:solidFill>
                  <a:schemeClr val="lt1"/>
                </a:solidFill>
                <a:latin typeface="Montserrat"/>
                <a:ea typeface="Montserrat"/>
                <a:cs typeface="Montserrat"/>
                <a:sym typeface="Montserrat"/>
              </a:rPr>
              <a:t>MEEN 402 Scheduling and Managing a Project</a:t>
            </a:r>
            <a:endParaRPr b="1" sz="3000">
              <a:solidFill>
                <a:schemeClr val="lt1"/>
              </a:solidFill>
              <a:latin typeface="Montserrat"/>
              <a:ea typeface="Montserrat"/>
              <a:cs typeface="Montserrat"/>
              <a:sym typeface="Montserrat"/>
            </a:endParaRPr>
          </a:p>
        </p:txBody>
      </p:sp>
      <p:pic>
        <p:nvPicPr>
          <p:cNvPr id="705" name="Google Shape;705;p86"/>
          <p:cNvPicPr preferRelativeResize="0"/>
          <p:nvPr/>
        </p:nvPicPr>
        <p:blipFill rotWithShape="1">
          <a:blip r:embed="rId3">
            <a:alphaModFix/>
          </a:blip>
          <a:srcRect b="0" l="3183" r="3174" t="0"/>
          <a:stretch/>
        </p:blipFill>
        <p:spPr>
          <a:xfrm>
            <a:off x="1410885" y="2571750"/>
            <a:ext cx="6244975" cy="2444175"/>
          </a:xfrm>
          <a:prstGeom prst="rect">
            <a:avLst/>
          </a:prstGeom>
          <a:noFill/>
          <a:ln cap="flat" cmpd="sng" w="12700">
            <a:solidFill>
              <a:srgbClr val="000000"/>
            </a:solidFill>
            <a:prstDash val="solid"/>
            <a:miter lim="8000"/>
            <a:headEnd len="sm" w="sm" type="none"/>
            <a:tailEnd len="sm" w="sm" type="none"/>
          </a:ln>
        </p:spPr>
      </p:pic>
      <p:sp>
        <p:nvSpPr>
          <p:cNvPr id="706" name="Google Shape;706;p86"/>
          <p:cNvSpPr txBox="1"/>
          <p:nvPr/>
        </p:nvSpPr>
        <p:spPr>
          <a:xfrm>
            <a:off x="0" y="935650"/>
            <a:ext cx="8929200" cy="168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rPr>
              <a:t>Risk Assessment Analysis</a:t>
            </a:r>
            <a:endParaRPr b="1">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This helps the team identify potential risks, enabling them to stay on schedule by preparing for negative impacts on the project timeline</a:t>
            </a:r>
            <a:endParaRPr sz="1200">
              <a:solidFill>
                <a:schemeClr val="dk1"/>
              </a:solidFill>
            </a:endParaRPr>
          </a:p>
          <a:p>
            <a:pPr indent="-304800" lvl="0" marL="457200" rtl="0" algn="just">
              <a:lnSpc>
                <a:spcPct val="115000"/>
              </a:lnSpc>
              <a:spcBef>
                <a:spcPts val="0"/>
              </a:spcBef>
              <a:spcAft>
                <a:spcPts val="0"/>
              </a:spcAft>
              <a:buClr>
                <a:schemeClr val="dk1"/>
              </a:buClr>
              <a:buSzPts val="1200"/>
              <a:buFont typeface="Times New Roman"/>
              <a:buChar char="●"/>
            </a:pPr>
            <a:r>
              <a:rPr b="1" lang="en" sz="1200">
                <a:solidFill>
                  <a:schemeClr val="dk1"/>
                </a:solidFill>
              </a:rPr>
              <a:t>Highest Risk Identified:</a:t>
            </a:r>
            <a:r>
              <a:rPr lang="en" sz="1200">
                <a:solidFill>
                  <a:schemeClr val="dk1"/>
                </a:solidFill>
              </a:rPr>
              <a:t> Motor Torque Overloading</a:t>
            </a:r>
            <a:endParaRPr sz="1200">
              <a:solidFill>
                <a:schemeClr val="dk1"/>
              </a:solidFill>
            </a:endParaRPr>
          </a:p>
          <a:p>
            <a:pPr indent="-304800" lvl="0" marL="457200" rtl="0" algn="just">
              <a:lnSpc>
                <a:spcPct val="115000"/>
              </a:lnSpc>
              <a:spcBef>
                <a:spcPts val="0"/>
              </a:spcBef>
              <a:spcAft>
                <a:spcPts val="0"/>
              </a:spcAft>
              <a:buClr>
                <a:schemeClr val="dk1"/>
              </a:buClr>
              <a:buSzPts val="1200"/>
              <a:buFont typeface="Times New Roman"/>
              <a:buChar char="●"/>
            </a:pPr>
            <a:r>
              <a:rPr b="1" lang="en" sz="1200">
                <a:solidFill>
                  <a:schemeClr val="dk1"/>
                </a:solidFill>
              </a:rPr>
              <a:t>Risk Ranking:</a:t>
            </a:r>
            <a:r>
              <a:rPr lang="en" sz="1200">
                <a:solidFill>
                  <a:schemeClr val="dk1"/>
                </a:solidFill>
              </a:rPr>
              <a:t> Probability rated at 4 (High Risk), with a consequence rating of 5 (Extreme)</a:t>
            </a:r>
            <a:endParaRPr sz="1200">
              <a:solidFill>
                <a:schemeClr val="dk1"/>
              </a:solidFill>
            </a:endParaRPr>
          </a:p>
          <a:p>
            <a:pPr indent="-304800" lvl="0" marL="457200" rtl="0" algn="just">
              <a:lnSpc>
                <a:spcPct val="115000"/>
              </a:lnSpc>
              <a:spcBef>
                <a:spcPts val="0"/>
              </a:spcBef>
              <a:spcAft>
                <a:spcPts val="0"/>
              </a:spcAft>
              <a:buClr>
                <a:schemeClr val="dk1"/>
              </a:buClr>
              <a:buSzPts val="1200"/>
              <a:buFont typeface="Times New Roman"/>
              <a:buChar char="●"/>
            </a:pPr>
            <a:r>
              <a:rPr b="1" lang="en" sz="1200">
                <a:solidFill>
                  <a:schemeClr val="dk1"/>
                </a:solidFill>
              </a:rPr>
              <a:t>Primary Concern:</a:t>
            </a:r>
            <a:r>
              <a:rPr lang="en" sz="1200">
                <a:solidFill>
                  <a:schemeClr val="dk1"/>
                </a:solidFill>
              </a:rPr>
              <a:t> Results in motors seizing which could cause the motors to break</a:t>
            </a:r>
            <a:endParaRPr sz="1200">
              <a:solidFill>
                <a:schemeClr val="dk1"/>
              </a:solidFill>
            </a:endParaRPr>
          </a:p>
          <a:p>
            <a:pPr indent="-304800" lvl="0" marL="457200" rtl="0" algn="just">
              <a:lnSpc>
                <a:spcPct val="115000"/>
              </a:lnSpc>
              <a:spcBef>
                <a:spcPts val="0"/>
              </a:spcBef>
              <a:spcAft>
                <a:spcPts val="0"/>
              </a:spcAft>
              <a:buClr>
                <a:schemeClr val="dk1"/>
              </a:buClr>
              <a:buSzPts val="1200"/>
              <a:buFont typeface="Times New Roman"/>
              <a:buChar char="●"/>
            </a:pPr>
            <a:r>
              <a:rPr b="1" lang="en" sz="1200">
                <a:solidFill>
                  <a:schemeClr val="dk1"/>
                </a:solidFill>
              </a:rPr>
              <a:t>Mitigation Strategy: </a:t>
            </a:r>
            <a:r>
              <a:rPr lang="en" sz="1200">
                <a:solidFill>
                  <a:schemeClr val="dk1"/>
                </a:solidFill>
              </a:rPr>
              <a:t>Provide hand calculations with the torque output for each motor; Perform modular motor testing</a:t>
            </a:r>
            <a:endParaRPr sz="1200">
              <a:solidFill>
                <a:schemeClr val="dk1"/>
              </a:solidFill>
            </a:endParaRPr>
          </a:p>
        </p:txBody>
      </p:sp>
      <p:sp>
        <p:nvSpPr>
          <p:cNvPr id="707" name="Google Shape;707;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600">
                <a:solidFill>
                  <a:schemeClr val="lt1"/>
                </a:solidFill>
                <a:latin typeface="Montserrat"/>
                <a:ea typeface="Montserrat"/>
                <a:cs typeface="Montserrat"/>
                <a:sym typeface="Montserrat"/>
              </a:rPr>
              <a:t>Final Deliverables</a:t>
            </a:r>
            <a:endParaRPr b="1" sz="3600">
              <a:solidFill>
                <a:schemeClr val="lt1"/>
              </a:solidFill>
              <a:latin typeface="Montserrat"/>
              <a:ea typeface="Montserrat"/>
              <a:cs typeface="Montserrat"/>
              <a:sym typeface="Montserrat"/>
            </a:endParaRPr>
          </a:p>
        </p:txBody>
      </p:sp>
      <p:sp>
        <p:nvSpPr>
          <p:cNvPr id="713" name="Google Shape;713;p87"/>
          <p:cNvSpPr txBox="1"/>
          <p:nvPr/>
        </p:nvSpPr>
        <p:spPr>
          <a:xfrm>
            <a:off x="103150" y="1194850"/>
            <a:ext cx="4508700" cy="295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rPr>
              <a:t>MEEN 401</a:t>
            </a:r>
            <a:endParaRPr b="1" sz="20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Produce a detailed CAD model of the robotic arm</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Clear visual representation of the anticipated final product and enable the team to plan various validation techniques to ensure the design's success</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Develop a validation plan to test the mechanical capabilities of the prototype to be built during MEEN 402</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Preliminary budget</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Bill of materials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endParaRPr>
          </a:p>
        </p:txBody>
      </p:sp>
      <p:sp>
        <p:nvSpPr>
          <p:cNvPr id="714" name="Google Shape;714;p87"/>
          <p:cNvSpPr txBox="1"/>
          <p:nvPr/>
        </p:nvSpPr>
        <p:spPr>
          <a:xfrm>
            <a:off x="4505250" y="1194850"/>
            <a:ext cx="4439100" cy="265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rPr>
              <a:t>MEEN 402</a:t>
            </a:r>
            <a:endParaRPr b="1" sz="20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Create a functional prototype that demonstrates the key features</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Undergo optimization tests, including mechanical testing and efficiency analysis</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en">
                <a:solidFill>
                  <a:schemeClr val="dk1"/>
                </a:solidFill>
              </a:rPr>
              <a:t>Documented in a report, allowing the team to present the results to the sponsor or future project teams</a:t>
            </a:r>
            <a:endParaRPr>
              <a:solidFill>
                <a:schemeClr val="dk1"/>
              </a:solidFill>
            </a:endParaRPr>
          </a:p>
          <a:p>
            <a:pPr indent="0" lvl="0" marL="0" rtl="0" algn="l">
              <a:spcBef>
                <a:spcPts val="0"/>
              </a:spcBef>
              <a:spcAft>
                <a:spcPts val="0"/>
              </a:spcAft>
              <a:buNone/>
            </a:pPr>
            <a:r>
              <a:t/>
            </a:r>
            <a:endParaRPr sz="1800">
              <a:solidFill>
                <a:schemeClr val="dk2"/>
              </a:solidFill>
            </a:endParaRPr>
          </a:p>
        </p:txBody>
      </p:sp>
      <p:sp>
        <p:nvSpPr>
          <p:cNvPr id="715" name="Google Shape;715;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Future Work</a:t>
            </a:r>
            <a:endParaRPr b="1" sz="3600">
              <a:solidFill>
                <a:schemeClr val="lt1"/>
              </a:solidFill>
              <a:latin typeface="Montserrat"/>
              <a:ea typeface="Montserrat"/>
              <a:cs typeface="Montserrat"/>
              <a:sym typeface="Montserrat"/>
            </a:endParaRPr>
          </a:p>
        </p:txBody>
      </p:sp>
      <p:sp>
        <p:nvSpPr>
          <p:cNvPr id="721" name="Google Shape;721;p88"/>
          <p:cNvSpPr txBox="1"/>
          <p:nvPr/>
        </p:nvSpPr>
        <p:spPr>
          <a:xfrm>
            <a:off x="983550" y="1484100"/>
            <a:ext cx="7176900" cy="21753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chemeClr val="dk1"/>
              </a:buClr>
              <a:buSzPts val="1800"/>
              <a:buChar char="●"/>
            </a:pPr>
            <a:r>
              <a:rPr lang="en" sz="1800">
                <a:solidFill>
                  <a:schemeClr val="dk1"/>
                </a:solidFill>
              </a:rPr>
              <a:t>Order all materials and parts for prototyping</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Research and </a:t>
            </a:r>
            <a:r>
              <a:rPr lang="en" sz="1800">
                <a:solidFill>
                  <a:schemeClr val="dk1"/>
                </a:solidFill>
              </a:rPr>
              <a:t>evaluate</a:t>
            </a:r>
            <a:r>
              <a:rPr lang="en" sz="1800">
                <a:solidFill>
                  <a:schemeClr val="dk1"/>
                </a:solidFill>
              </a:rPr>
              <a:t> circuit designs/electronics/power supply</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Learn and experiment with motor functionality</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Write test </a:t>
            </a:r>
            <a:r>
              <a:rPr lang="en" sz="1800">
                <a:solidFill>
                  <a:schemeClr val="dk1"/>
                </a:solidFill>
              </a:rPr>
              <a:t>python</a:t>
            </a:r>
            <a:r>
              <a:rPr lang="en" sz="1800">
                <a:solidFill>
                  <a:schemeClr val="dk1"/>
                </a:solidFill>
              </a:rPr>
              <a:t> scripts for motor </a:t>
            </a:r>
            <a:r>
              <a:rPr lang="en" sz="1800">
                <a:solidFill>
                  <a:schemeClr val="dk1"/>
                </a:solidFill>
              </a:rPr>
              <a:t>maneuverability</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Adding Fasteners to the CAD Design</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lang="en" sz="1800">
                <a:solidFill>
                  <a:schemeClr val="dk1"/>
                </a:solidFill>
              </a:rPr>
              <a:t>Conducting FEA on Critical Components of Robot</a:t>
            </a:r>
            <a:endParaRPr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p:txBody>
      </p:sp>
      <p:sp>
        <p:nvSpPr>
          <p:cNvPr id="722" name="Google Shape;722;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89"/>
          <p:cNvPicPr preferRelativeResize="0"/>
          <p:nvPr/>
        </p:nvPicPr>
        <p:blipFill>
          <a:blip r:embed="rId3">
            <a:alphaModFix/>
          </a:blip>
          <a:stretch>
            <a:fillRect/>
          </a:stretch>
        </p:blipFill>
        <p:spPr>
          <a:xfrm>
            <a:off x="2982575" y="4091875"/>
            <a:ext cx="2871216" cy="555719"/>
          </a:xfrm>
          <a:prstGeom prst="rect">
            <a:avLst/>
          </a:prstGeom>
          <a:noFill/>
          <a:ln>
            <a:noFill/>
          </a:ln>
        </p:spPr>
      </p:pic>
      <p:sp>
        <p:nvSpPr>
          <p:cNvPr id="728" name="Google Shape;728;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9" name="Google Shape;729;p89"/>
          <p:cNvPicPr preferRelativeResize="0"/>
          <p:nvPr/>
        </p:nvPicPr>
        <p:blipFill>
          <a:blip r:embed="rId4">
            <a:alphaModFix/>
          </a:blip>
          <a:stretch>
            <a:fillRect/>
          </a:stretch>
        </p:blipFill>
        <p:spPr>
          <a:xfrm>
            <a:off x="-6" y="-246787"/>
            <a:ext cx="9143999" cy="5637070"/>
          </a:xfrm>
          <a:prstGeom prst="rect">
            <a:avLst/>
          </a:prstGeom>
          <a:noFill/>
          <a:ln>
            <a:noFill/>
          </a:ln>
        </p:spPr>
      </p:pic>
      <p:sp>
        <p:nvSpPr>
          <p:cNvPr id="730" name="Google Shape;730;p89"/>
          <p:cNvSpPr txBox="1"/>
          <p:nvPr/>
        </p:nvSpPr>
        <p:spPr>
          <a:xfrm>
            <a:off x="4809325" y="209275"/>
            <a:ext cx="4176600" cy="9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900">
                <a:solidFill>
                  <a:schemeClr val="lt1"/>
                </a:solidFill>
                <a:latin typeface="Montserrat"/>
                <a:ea typeface="Montserrat"/>
                <a:cs typeface="Montserrat"/>
                <a:sym typeface="Montserrat"/>
              </a:rPr>
              <a:t>Thank You!</a:t>
            </a:r>
            <a:endParaRPr b="1" sz="49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Supplemental Design Survey</a:t>
            </a:r>
            <a:endParaRPr b="1" sz="3600">
              <a:solidFill>
                <a:schemeClr val="lt1"/>
              </a:solidFill>
              <a:latin typeface="Montserrat"/>
              <a:ea typeface="Montserrat"/>
              <a:cs typeface="Montserrat"/>
              <a:sym typeface="Montserrat"/>
            </a:endParaRPr>
          </a:p>
        </p:txBody>
      </p:sp>
      <p:pic>
        <p:nvPicPr>
          <p:cNvPr id="119" name="Google Shape;119;p20"/>
          <p:cNvPicPr preferRelativeResize="0"/>
          <p:nvPr/>
        </p:nvPicPr>
        <p:blipFill>
          <a:blip r:embed="rId3">
            <a:alphaModFix/>
          </a:blip>
          <a:stretch>
            <a:fillRect/>
          </a:stretch>
        </p:blipFill>
        <p:spPr>
          <a:xfrm>
            <a:off x="3113875" y="914400"/>
            <a:ext cx="3031282" cy="4229101"/>
          </a:xfrm>
          <a:prstGeom prst="rect">
            <a:avLst/>
          </a:prstGeom>
          <a:noFill/>
          <a:ln>
            <a:noFill/>
          </a:ln>
        </p:spPr>
      </p:pic>
      <p:sp>
        <p:nvSpPr>
          <p:cNvPr id="120" name="Google Shape;120;p20"/>
          <p:cNvSpPr txBox="1"/>
          <p:nvPr/>
        </p:nvSpPr>
        <p:spPr>
          <a:xfrm>
            <a:off x="201825" y="1096800"/>
            <a:ext cx="3076200" cy="124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13 </a:t>
            </a:r>
            <a:r>
              <a:rPr lang="en" sz="1800">
                <a:solidFill>
                  <a:schemeClr val="dk1"/>
                </a:solidFill>
              </a:rPr>
              <a:t>Respondents of various backgrounds in industry</a:t>
            </a:r>
            <a:endParaRPr sz="1800">
              <a:solidFill>
                <a:schemeClr val="dk1"/>
              </a:solidFill>
            </a:endParaRPr>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Customer Interviews</a:t>
            </a:r>
            <a:endParaRPr b="1" sz="3600">
              <a:solidFill>
                <a:schemeClr val="lt1"/>
              </a:solidFill>
              <a:latin typeface="Montserrat"/>
              <a:ea typeface="Montserrat"/>
              <a:cs typeface="Montserrat"/>
              <a:sym typeface="Montserrat"/>
            </a:endParaRPr>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8" name="Google Shape;128;p21"/>
          <p:cNvGraphicFramePr/>
          <p:nvPr/>
        </p:nvGraphicFramePr>
        <p:xfrm>
          <a:off x="1689300" y="1799425"/>
          <a:ext cx="3000000" cy="3000000"/>
        </p:xfrm>
        <a:graphic>
          <a:graphicData uri="http://schemas.openxmlformats.org/drawingml/2006/table">
            <a:tbl>
              <a:tblPr>
                <a:noFill/>
                <a:tableStyleId>{31A3A719-7480-4846-9289-9D57B9DB15D1}</a:tableStyleId>
              </a:tblPr>
              <a:tblGrid>
                <a:gridCol w="828675"/>
                <a:gridCol w="1476375"/>
                <a:gridCol w="1371600"/>
                <a:gridCol w="1143000"/>
                <a:gridCol w="485775"/>
                <a:gridCol w="628650"/>
              </a:tblGrid>
              <a:tr h="342900">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Question</a:t>
                      </a:r>
                      <a:endParaRPr sz="10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Customer Statement (Rodrigo Ramon)</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Customer Statement (Michael Tomlin)</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Interpreted Need</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Weight</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Activity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1952625">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What specific motions would you expect the robot /robotic arm to handle on a regular basis? (Movement, force)</a:t>
                      </a:r>
                      <a:endParaRPr sz="1000">
                        <a:latin typeface="Times New Roman"/>
                        <a:ea typeface="Times New Roman"/>
                        <a:cs typeface="Times New Roman"/>
                        <a:sym typeface="Times New Roman"/>
                      </a:endParaRPr>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 should be capable of moving back and forth over a specific area during cleaning operations.</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 needs to perform sweeping motions and accurately identify the edges of curved surfaces on the wall, requiring mathematical precision to navigate these arcs effectively.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The robotic arm must be able to perform repetitive back-and-forth movements over designated areas while also executing sweeping motions to ensure thorough cleaning.</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Executing precise movement patterns to clean specified areas and navigate curved wall surfaces effectively.</a:t>
                      </a:r>
                      <a:endParaRPr sz="1000">
                        <a:latin typeface="Times New Roman"/>
                        <a:ea typeface="Times New Roman"/>
                        <a:cs typeface="Times New Roman"/>
                        <a:sym typeface="Times New Roman"/>
                      </a:endParaRPr>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